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83" r:id="rId4"/>
    <p:sldId id="284" r:id="rId5"/>
    <p:sldId id="276" r:id="rId6"/>
    <p:sldId id="282" r:id="rId7"/>
    <p:sldId id="285" r:id="rId8"/>
    <p:sldId id="286" r:id="rId9"/>
    <p:sldId id="263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B5B0C"/>
    <a:srgbClr val="FFC4A7"/>
    <a:srgbClr val="000000"/>
    <a:srgbClr val="A23C16"/>
    <a:srgbClr val="BE4A0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4660"/>
  </p:normalViewPr>
  <p:slideViewPr>
    <p:cSldViewPr>
      <p:cViewPr varScale="1">
        <p:scale>
          <a:sx n="107" d="100"/>
          <a:sy n="107" d="100"/>
        </p:scale>
        <p:origin x="-7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45E55-DC2E-40B0-8149-63534A756AE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6C029F-E722-424C-AD82-DF6FCB9C285D}">
      <dgm:prSet phldrT="[Текст]"/>
      <dgm:spPr>
        <a:ln>
          <a:solidFill>
            <a:srgbClr val="EB5B0C"/>
          </a:solidFill>
        </a:ln>
      </dgm:spPr>
      <dgm:t>
        <a:bodyPr/>
        <a:lstStyle/>
        <a:p>
          <a:pPr algn="l"/>
          <a:r>
            <a:rPr lang="ru-RU" dirty="0" smtClean="0"/>
            <a:t>1. Инициация</a:t>
          </a:r>
          <a:endParaRPr lang="ru-RU" dirty="0"/>
        </a:p>
      </dgm:t>
    </dgm:pt>
    <dgm:pt modelId="{49BD44C4-9C92-43A3-A3A3-0C83DB0119A0}" type="parTrans" cxnId="{38D5D42F-5F50-4F80-A3BE-BB94522494EC}">
      <dgm:prSet/>
      <dgm:spPr/>
      <dgm:t>
        <a:bodyPr/>
        <a:lstStyle/>
        <a:p>
          <a:endParaRPr lang="ru-RU"/>
        </a:p>
      </dgm:t>
    </dgm:pt>
    <dgm:pt modelId="{C5B817FB-580C-4E78-AD33-0EBA4E0228AB}" type="sibTrans" cxnId="{38D5D42F-5F50-4F80-A3BE-BB94522494EC}">
      <dgm:prSet/>
      <dgm:spPr/>
      <dgm:t>
        <a:bodyPr/>
        <a:lstStyle/>
        <a:p>
          <a:endParaRPr lang="ru-RU"/>
        </a:p>
      </dgm:t>
    </dgm:pt>
    <dgm:pt modelId="{F93EAB8E-E99D-4F56-8907-BF5656013B6B}">
      <dgm:prSet phldrT="[Текст]"/>
      <dgm:spPr>
        <a:ln>
          <a:solidFill>
            <a:srgbClr val="ED7D31"/>
          </a:solidFill>
        </a:ln>
      </dgm:spPr>
      <dgm:t>
        <a:bodyPr/>
        <a:lstStyle/>
        <a:p>
          <a:pPr algn="l"/>
          <a:r>
            <a:rPr lang="ru-RU" dirty="0" smtClean="0"/>
            <a:t>2. Планирование</a:t>
          </a:r>
          <a:endParaRPr lang="ru-RU" dirty="0"/>
        </a:p>
      </dgm:t>
    </dgm:pt>
    <dgm:pt modelId="{A0E9464E-E3B5-4802-9E43-D2587CBA99D5}" type="parTrans" cxnId="{C8A01476-F0F9-4EAE-9D87-059825EF9F47}">
      <dgm:prSet/>
      <dgm:spPr/>
      <dgm:t>
        <a:bodyPr/>
        <a:lstStyle/>
        <a:p>
          <a:endParaRPr lang="ru-RU"/>
        </a:p>
      </dgm:t>
    </dgm:pt>
    <dgm:pt modelId="{06DD8A91-32FC-42D5-A89E-7F1DA4451A93}" type="sibTrans" cxnId="{C8A01476-F0F9-4EAE-9D87-059825EF9F47}">
      <dgm:prSet/>
      <dgm:spPr/>
      <dgm:t>
        <a:bodyPr/>
        <a:lstStyle/>
        <a:p>
          <a:endParaRPr lang="ru-RU"/>
        </a:p>
      </dgm:t>
    </dgm:pt>
    <dgm:pt modelId="{2711CAB0-5C39-4395-9522-8F1A1BC1CAEC}">
      <dgm:prSet phldrT="[Текст]"/>
      <dgm:spPr>
        <a:ln>
          <a:solidFill>
            <a:srgbClr val="EB5B0C"/>
          </a:solidFill>
        </a:ln>
      </dgm:spPr>
      <dgm:t>
        <a:bodyPr/>
        <a:lstStyle/>
        <a:p>
          <a:pPr algn="l"/>
          <a:r>
            <a:rPr lang="ru-RU" dirty="0" smtClean="0"/>
            <a:t>3. Реализация</a:t>
          </a:r>
          <a:endParaRPr lang="ru-RU" dirty="0"/>
        </a:p>
      </dgm:t>
    </dgm:pt>
    <dgm:pt modelId="{BD99A9DE-164F-4529-B870-C3C32BD5CA9A}" type="parTrans" cxnId="{C533B621-A7CE-4B82-966C-31274C1FFED6}">
      <dgm:prSet/>
      <dgm:spPr/>
      <dgm:t>
        <a:bodyPr/>
        <a:lstStyle/>
        <a:p>
          <a:endParaRPr lang="ru-RU"/>
        </a:p>
      </dgm:t>
    </dgm:pt>
    <dgm:pt modelId="{6A7D2495-9C4D-4FBA-B526-FAE362754547}" type="sibTrans" cxnId="{C533B621-A7CE-4B82-966C-31274C1FFED6}">
      <dgm:prSet/>
      <dgm:spPr/>
      <dgm:t>
        <a:bodyPr/>
        <a:lstStyle/>
        <a:p>
          <a:endParaRPr lang="ru-RU"/>
        </a:p>
      </dgm:t>
    </dgm:pt>
    <dgm:pt modelId="{7C490483-2D14-4C94-85D0-4CFA4FF0A4B4}">
      <dgm:prSet/>
      <dgm:spPr>
        <a:ln>
          <a:solidFill>
            <a:srgbClr val="EB5B0C"/>
          </a:solidFill>
        </a:ln>
      </dgm:spPr>
      <dgm:t>
        <a:bodyPr/>
        <a:lstStyle/>
        <a:p>
          <a:pPr algn="l"/>
          <a:r>
            <a:rPr lang="ru-RU" dirty="0" smtClean="0"/>
            <a:t>4. Мониторинг</a:t>
          </a:r>
          <a:endParaRPr lang="ru-RU" dirty="0"/>
        </a:p>
      </dgm:t>
    </dgm:pt>
    <dgm:pt modelId="{39572733-633B-443D-9CBD-EC256BD591AA}" type="parTrans" cxnId="{43E5EDE9-ADAE-48AE-A484-A9D99329FCEA}">
      <dgm:prSet/>
      <dgm:spPr/>
      <dgm:t>
        <a:bodyPr/>
        <a:lstStyle/>
        <a:p>
          <a:endParaRPr lang="ru-RU"/>
        </a:p>
      </dgm:t>
    </dgm:pt>
    <dgm:pt modelId="{02B2BE52-25F4-4970-8C23-673568AC53A2}" type="sibTrans" cxnId="{43E5EDE9-ADAE-48AE-A484-A9D99329FCEA}">
      <dgm:prSet/>
      <dgm:spPr/>
      <dgm:t>
        <a:bodyPr/>
        <a:lstStyle/>
        <a:p>
          <a:endParaRPr lang="ru-RU"/>
        </a:p>
      </dgm:t>
    </dgm:pt>
    <dgm:pt modelId="{B1E16AB7-A1D5-4EED-AD1C-797551355A12}">
      <dgm:prSet/>
      <dgm:spPr>
        <a:ln>
          <a:solidFill>
            <a:srgbClr val="EB5B0C"/>
          </a:solidFill>
        </a:ln>
      </dgm:spPr>
      <dgm:t>
        <a:bodyPr/>
        <a:lstStyle/>
        <a:p>
          <a:pPr algn="l"/>
          <a:r>
            <a:rPr lang="ru-RU" dirty="0" smtClean="0"/>
            <a:t>5. Завершение</a:t>
          </a:r>
          <a:endParaRPr lang="ru-RU" dirty="0"/>
        </a:p>
      </dgm:t>
    </dgm:pt>
    <dgm:pt modelId="{C00448C0-631D-41AB-AFCD-11F2AC9F8518}" type="parTrans" cxnId="{92C606F9-9E78-4DAC-8F1F-EDAAA0314505}">
      <dgm:prSet/>
      <dgm:spPr/>
      <dgm:t>
        <a:bodyPr/>
        <a:lstStyle/>
        <a:p>
          <a:endParaRPr lang="ru-RU"/>
        </a:p>
      </dgm:t>
    </dgm:pt>
    <dgm:pt modelId="{F5A90A3E-9E55-472A-BD76-F2B533A06044}" type="sibTrans" cxnId="{92C606F9-9E78-4DAC-8F1F-EDAAA0314505}">
      <dgm:prSet/>
      <dgm:spPr/>
      <dgm:t>
        <a:bodyPr/>
        <a:lstStyle/>
        <a:p>
          <a:endParaRPr lang="ru-RU"/>
        </a:p>
      </dgm:t>
    </dgm:pt>
    <dgm:pt modelId="{940A6B81-11AF-41ED-866F-D752078BC7E2}" type="pres">
      <dgm:prSet presAssocID="{33245E55-DC2E-40B0-8149-63534A756AE2}" presName="compositeShape" presStyleCnt="0">
        <dgm:presLayoutVars>
          <dgm:dir/>
          <dgm:resizeHandles/>
        </dgm:presLayoutVars>
      </dgm:prSet>
      <dgm:spPr/>
    </dgm:pt>
    <dgm:pt modelId="{18EF247C-8C70-41C6-9DE5-4A1029F1DAAF}" type="pres">
      <dgm:prSet presAssocID="{33245E55-DC2E-40B0-8149-63534A756AE2}" presName="pyramid" presStyleLbl="node1" presStyleIdx="0" presStyleCnt="1"/>
      <dgm:spPr>
        <a:solidFill>
          <a:srgbClr val="ED7D31"/>
        </a:solidFill>
      </dgm:spPr>
    </dgm:pt>
    <dgm:pt modelId="{D7E9708F-6943-4B36-9E0F-D1D85B0FB9C4}" type="pres">
      <dgm:prSet presAssocID="{33245E55-DC2E-40B0-8149-63534A756AE2}" presName="theList" presStyleCnt="0"/>
      <dgm:spPr/>
    </dgm:pt>
    <dgm:pt modelId="{8502440E-0790-4F06-BCA1-5C875E7BEB82}" type="pres">
      <dgm:prSet presAssocID="{C56C029F-E722-424C-AD82-DF6FCB9C285D}" presName="aNode" presStyleLbl="fgAcc1" presStyleIdx="0" presStyleCnt="5">
        <dgm:presLayoutVars>
          <dgm:bulletEnabled val="1"/>
        </dgm:presLayoutVars>
      </dgm:prSet>
      <dgm:spPr/>
    </dgm:pt>
    <dgm:pt modelId="{CFC5997B-4CA1-43CC-889C-FB35A6594AA6}" type="pres">
      <dgm:prSet presAssocID="{C56C029F-E722-424C-AD82-DF6FCB9C285D}" presName="aSpace" presStyleCnt="0"/>
      <dgm:spPr/>
    </dgm:pt>
    <dgm:pt modelId="{A70220B4-5A59-444E-9DE0-9986034479CB}" type="pres">
      <dgm:prSet presAssocID="{F93EAB8E-E99D-4F56-8907-BF5656013B6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A2D7E-9E34-4C85-9DE5-40E4A497C8A0}" type="pres">
      <dgm:prSet presAssocID="{F93EAB8E-E99D-4F56-8907-BF5656013B6B}" presName="aSpace" presStyleCnt="0"/>
      <dgm:spPr/>
    </dgm:pt>
    <dgm:pt modelId="{98B9549E-344F-45D0-B374-BA76E0E2E2BC}" type="pres">
      <dgm:prSet presAssocID="{2711CAB0-5C39-4395-9522-8F1A1BC1CAEC}" presName="aNode" presStyleLbl="fgAcc1" presStyleIdx="2" presStyleCnt="5">
        <dgm:presLayoutVars>
          <dgm:bulletEnabled val="1"/>
        </dgm:presLayoutVars>
      </dgm:prSet>
      <dgm:spPr/>
    </dgm:pt>
    <dgm:pt modelId="{15CB770A-81AD-4041-8362-D0F66BECE797}" type="pres">
      <dgm:prSet presAssocID="{2711CAB0-5C39-4395-9522-8F1A1BC1CAEC}" presName="aSpace" presStyleCnt="0"/>
      <dgm:spPr/>
    </dgm:pt>
    <dgm:pt modelId="{659B8D02-1625-4DCA-9EA0-986BC6AE1620}" type="pres">
      <dgm:prSet presAssocID="{7C490483-2D14-4C94-85D0-4CFA4FF0A4B4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C1537-6607-46F3-8450-E138FD981117}" type="pres">
      <dgm:prSet presAssocID="{7C490483-2D14-4C94-85D0-4CFA4FF0A4B4}" presName="aSpace" presStyleCnt="0"/>
      <dgm:spPr/>
    </dgm:pt>
    <dgm:pt modelId="{0DD3F5B3-53E5-4946-AFBE-24FEA914339E}" type="pres">
      <dgm:prSet presAssocID="{B1E16AB7-A1D5-4EED-AD1C-797551355A12}" presName="aNode" presStyleLbl="fgAcc1" presStyleIdx="4" presStyleCnt="5">
        <dgm:presLayoutVars>
          <dgm:bulletEnabled val="1"/>
        </dgm:presLayoutVars>
      </dgm:prSet>
      <dgm:spPr/>
    </dgm:pt>
    <dgm:pt modelId="{952060DF-F921-4008-9D33-5EA24BA4E6EF}" type="pres">
      <dgm:prSet presAssocID="{B1E16AB7-A1D5-4EED-AD1C-797551355A12}" presName="aSpace" presStyleCnt="0"/>
      <dgm:spPr/>
    </dgm:pt>
  </dgm:ptLst>
  <dgm:cxnLst>
    <dgm:cxn modelId="{3C97418E-819A-4BC3-85F4-05A394FE145B}" type="presOf" srcId="{33245E55-DC2E-40B0-8149-63534A756AE2}" destId="{940A6B81-11AF-41ED-866F-D752078BC7E2}" srcOrd="0" destOrd="0" presId="urn:microsoft.com/office/officeart/2005/8/layout/pyramid2"/>
    <dgm:cxn modelId="{F40CFE8E-64E4-4393-A870-1995DF047CF3}" type="presOf" srcId="{F93EAB8E-E99D-4F56-8907-BF5656013B6B}" destId="{A70220B4-5A59-444E-9DE0-9986034479CB}" srcOrd="0" destOrd="0" presId="urn:microsoft.com/office/officeart/2005/8/layout/pyramid2"/>
    <dgm:cxn modelId="{E70D2BD7-AAD5-44DC-BF50-B9000E7248B8}" type="presOf" srcId="{2711CAB0-5C39-4395-9522-8F1A1BC1CAEC}" destId="{98B9549E-344F-45D0-B374-BA76E0E2E2BC}" srcOrd="0" destOrd="0" presId="urn:microsoft.com/office/officeart/2005/8/layout/pyramid2"/>
    <dgm:cxn modelId="{43E5EDE9-ADAE-48AE-A484-A9D99329FCEA}" srcId="{33245E55-DC2E-40B0-8149-63534A756AE2}" destId="{7C490483-2D14-4C94-85D0-4CFA4FF0A4B4}" srcOrd="3" destOrd="0" parTransId="{39572733-633B-443D-9CBD-EC256BD591AA}" sibTransId="{02B2BE52-25F4-4970-8C23-673568AC53A2}"/>
    <dgm:cxn modelId="{5551E158-D7AD-43DF-A0E5-82C0E700AF0F}" type="presOf" srcId="{B1E16AB7-A1D5-4EED-AD1C-797551355A12}" destId="{0DD3F5B3-53E5-4946-AFBE-24FEA914339E}" srcOrd="0" destOrd="0" presId="urn:microsoft.com/office/officeart/2005/8/layout/pyramid2"/>
    <dgm:cxn modelId="{F11188AA-20A2-4DD8-B4EE-E0A7A1D36AAE}" type="presOf" srcId="{7C490483-2D14-4C94-85D0-4CFA4FF0A4B4}" destId="{659B8D02-1625-4DCA-9EA0-986BC6AE1620}" srcOrd="0" destOrd="0" presId="urn:microsoft.com/office/officeart/2005/8/layout/pyramid2"/>
    <dgm:cxn modelId="{C533B621-A7CE-4B82-966C-31274C1FFED6}" srcId="{33245E55-DC2E-40B0-8149-63534A756AE2}" destId="{2711CAB0-5C39-4395-9522-8F1A1BC1CAEC}" srcOrd="2" destOrd="0" parTransId="{BD99A9DE-164F-4529-B870-C3C32BD5CA9A}" sibTransId="{6A7D2495-9C4D-4FBA-B526-FAE362754547}"/>
    <dgm:cxn modelId="{C8A01476-F0F9-4EAE-9D87-059825EF9F47}" srcId="{33245E55-DC2E-40B0-8149-63534A756AE2}" destId="{F93EAB8E-E99D-4F56-8907-BF5656013B6B}" srcOrd="1" destOrd="0" parTransId="{A0E9464E-E3B5-4802-9E43-D2587CBA99D5}" sibTransId="{06DD8A91-32FC-42D5-A89E-7F1DA4451A93}"/>
    <dgm:cxn modelId="{63D3540B-D434-4FF9-81D8-95E525C23378}" type="presOf" srcId="{C56C029F-E722-424C-AD82-DF6FCB9C285D}" destId="{8502440E-0790-4F06-BCA1-5C875E7BEB82}" srcOrd="0" destOrd="0" presId="urn:microsoft.com/office/officeart/2005/8/layout/pyramid2"/>
    <dgm:cxn modelId="{38D5D42F-5F50-4F80-A3BE-BB94522494EC}" srcId="{33245E55-DC2E-40B0-8149-63534A756AE2}" destId="{C56C029F-E722-424C-AD82-DF6FCB9C285D}" srcOrd="0" destOrd="0" parTransId="{49BD44C4-9C92-43A3-A3A3-0C83DB0119A0}" sibTransId="{C5B817FB-580C-4E78-AD33-0EBA4E0228AB}"/>
    <dgm:cxn modelId="{92C606F9-9E78-4DAC-8F1F-EDAAA0314505}" srcId="{33245E55-DC2E-40B0-8149-63534A756AE2}" destId="{B1E16AB7-A1D5-4EED-AD1C-797551355A12}" srcOrd="4" destOrd="0" parTransId="{C00448C0-631D-41AB-AFCD-11F2AC9F8518}" sibTransId="{F5A90A3E-9E55-472A-BD76-F2B533A06044}"/>
    <dgm:cxn modelId="{115B8D67-46A6-4BB0-8922-F237484F7218}" type="presParOf" srcId="{940A6B81-11AF-41ED-866F-D752078BC7E2}" destId="{18EF247C-8C70-41C6-9DE5-4A1029F1DAAF}" srcOrd="0" destOrd="0" presId="urn:microsoft.com/office/officeart/2005/8/layout/pyramid2"/>
    <dgm:cxn modelId="{F43E2DB6-F6A8-440D-A9F9-8C0E1CD3211F}" type="presParOf" srcId="{940A6B81-11AF-41ED-866F-D752078BC7E2}" destId="{D7E9708F-6943-4B36-9E0F-D1D85B0FB9C4}" srcOrd="1" destOrd="0" presId="urn:microsoft.com/office/officeart/2005/8/layout/pyramid2"/>
    <dgm:cxn modelId="{45132ED7-ED63-431F-A1C6-6E9A62C55E94}" type="presParOf" srcId="{D7E9708F-6943-4B36-9E0F-D1D85B0FB9C4}" destId="{8502440E-0790-4F06-BCA1-5C875E7BEB82}" srcOrd="0" destOrd="0" presId="urn:microsoft.com/office/officeart/2005/8/layout/pyramid2"/>
    <dgm:cxn modelId="{2E850386-DF20-4F4C-866F-7FE572495AD0}" type="presParOf" srcId="{D7E9708F-6943-4B36-9E0F-D1D85B0FB9C4}" destId="{CFC5997B-4CA1-43CC-889C-FB35A6594AA6}" srcOrd="1" destOrd="0" presId="urn:microsoft.com/office/officeart/2005/8/layout/pyramid2"/>
    <dgm:cxn modelId="{DA7D682F-8B7B-451A-B7A0-239DC58D1447}" type="presParOf" srcId="{D7E9708F-6943-4B36-9E0F-D1D85B0FB9C4}" destId="{A70220B4-5A59-444E-9DE0-9986034479CB}" srcOrd="2" destOrd="0" presId="urn:microsoft.com/office/officeart/2005/8/layout/pyramid2"/>
    <dgm:cxn modelId="{3E42E290-7614-419E-ACEF-33FADBB311B8}" type="presParOf" srcId="{D7E9708F-6943-4B36-9E0F-D1D85B0FB9C4}" destId="{48CA2D7E-9E34-4C85-9DE5-40E4A497C8A0}" srcOrd="3" destOrd="0" presId="urn:microsoft.com/office/officeart/2005/8/layout/pyramid2"/>
    <dgm:cxn modelId="{4F6BD972-D291-4FDD-9022-A47E5941A57A}" type="presParOf" srcId="{D7E9708F-6943-4B36-9E0F-D1D85B0FB9C4}" destId="{98B9549E-344F-45D0-B374-BA76E0E2E2BC}" srcOrd="4" destOrd="0" presId="urn:microsoft.com/office/officeart/2005/8/layout/pyramid2"/>
    <dgm:cxn modelId="{91A2014C-122F-47BF-B4A2-5F277F268D64}" type="presParOf" srcId="{D7E9708F-6943-4B36-9E0F-D1D85B0FB9C4}" destId="{15CB770A-81AD-4041-8362-D0F66BECE797}" srcOrd="5" destOrd="0" presId="urn:microsoft.com/office/officeart/2005/8/layout/pyramid2"/>
    <dgm:cxn modelId="{C48116AC-502B-48F9-BDAE-9C45621C10AB}" type="presParOf" srcId="{D7E9708F-6943-4B36-9E0F-D1D85B0FB9C4}" destId="{659B8D02-1625-4DCA-9EA0-986BC6AE1620}" srcOrd="6" destOrd="0" presId="urn:microsoft.com/office/officeart/2005/8/layout/pyramid2"/>
    <dgm:cxn modelId="{135E52A8-4446-4F1D-BF52-E4509671A7B7}" type="presParOf" srcId="{D7E9708F-6943-4B36-9E0F-D1D85B0FB9C4}" destId="{A13C1537-6607-46F3-8450-E138FD981117}" srcOrd="7" destOrd="0" presId="urn:microsoft.com/office/officeart/2005/8/layout/pyramid2"/>
    <dgm:cxn modelId="{BF1DFCA8-3F92-42B8-BF21-0410C8D36CD5}" type="presParOf" srcId="{D7E9708F-6943-4B36-9E0F-D1D85B0FB9C4}" destId="{0DD3F5B3-53E5-4946-AFBE-24FEA914339E}" srcOrd="8" destOrd="0" presId="urn:microsoft.com/office/officeart/2005/8/layout/pyramid2"/>
    <dgm:cxn modelId="{47DDFF29-5FF0-4D2F-8615-A53C77E51E7C}" type="presParOf" srcId="{D7E9708F-6943-4B36-9E0F-D1D85B0FB9C4}" destId="{952060DF-F921-4008-9D33-5EA24BA4E6E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F247C-8C70-41C6-9DE5-4A1029F1DAAF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rgbClr val="ED7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2440E-0790-4F06-BCA1-5C875E7BEB82}">
      <dsp:nvSpPr>
        <dsp:cNvPr id="0" name=""/>
        <dsp:cNvSpPr/>
      </dsp:nvSpPr>
      <dsp:spPr>
        <a:xfrm>
          <a:off x="3657599" y="54239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B5B0C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1. Инициация</a:t>
          </a:r>
          <a:endParaRPr lang="ru-RU" sz="3100" kern="1200" dirty="0"/>
        </a:p>
      </dsp:txBody>
      <dsp:txXfrm>
        <a:off x="3695210" y="580006"/>
        <a:ext cx="3446911" cy="695244"/>
      </dsp:txXfrm>
    </dsp:sp>
    <dsp:sp modelId="{A70220B4-5A59-444E-9DE0-9986034479CB}">
      <dsp:nvSpPr>
        <dsp:cNvPr id="0" name=""/>
        <dsp:cNvSpPr/>
      </dsp:nvSpPr>
      <dsp:spPr>
        <a:xfrm>
          <a:off x="3657599" y="1409170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7D3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2. Планирование</a:t>
          </a:r>
          <a:endParaRPr lang="ru-RU" sz="3100" kern="1200" dirty="0"/>
        </a:p>
      </dsp:txBody>
      <dsp:txXfrm>
        <a:off x="3695210" y="1446781"/>
        <a:ext cx="3446911" cy="695244"/>
      </dsp:txXfrm>
    </dsp:sp>
    <dsp:sp modelId="{98B9549E-344F-45D0-B374-BA76E0E2E2BC}">
      <dsp:nvSpPr>
        <dsp:cNvPr id="0" name=""/>
        <dsp:cNvSpPr/>
      </dsp:nvSpPr>
      <dsp:spPr>
        <a:xfrm>
          <a:off x="3657599" y="227594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B5B0C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3. Реализация</a:t>
          </a:r>
          <a:endParaRPr lang="ru-RU" sz="3100" kern="1200" dirty="0"/>
        </a:p>
      </dsp:txBody>
      <dsp:txXfrm>
        <a:off x="3695210" y="2313556"/>
        <a:ext cx="3446911" cy="695244"/>
      </dsp:txXfrm>
    </dsp:sp>
    <dsp:sp modelId="{659B8D02-1625-4DCA-9EA0-986BC6AE1620}">
      <dsp:nvSpPr>
        <dsp:cNvPr id="0" name=""/>
        <dsp:cNvSpPr/>
      </dsp:nvSpPr>
      <dsp:spPr>
        <a:xfrm>
          <a:off x="3657599" y="3142721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B5B0C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4. Мониторинг</a:t>
          </a:r>
          <a:endParaRPr lang="ru-RU" sz="3100" kern="1200" dirty="0"/>
        </a:p>
      </dsp:txBody>
      <dsp:txXfrm>
        <a:off x="3695210" y="3180332"/>
        <a:ext cx="3446911" cy="695244"/>
      </dsp:txXfrm>
    </dsp:sp>
    <dsp:sp modelId="{0DD3F5B3-53E5-4946-AFBE-24FEA914339E}">
      <dsp:nvSpPr>
        <dsp:cNvPr id="0" name=""/>
        <dsp:cNvSpPr/>
      </dsp:nvSpPr>
      <dsp:spPr>
        <a:xfrm>
          <a:off x="3657599" y="4009496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B5B0C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5. Завершение</a:t>
          </a:r>
          <a:endParaRPr lang="ru-RU" sz="3100" kern="1200" dirty="0"/>
        </a:p>
      </dsp:txBody>
      <dsp:txXfrm>
        <a:off x="3695210" y="4047107"/>
        <a:ext cx="3446911" cy="69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120" y="160416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09120" y="36817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120" y="160416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600" y="160416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120" y="36817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120" y="160416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319280" y="160416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029440" y="160416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09120" y="36817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319280" y="36817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8029440" y="36817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120" y="160416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120" y="160416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120" y="160416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600" y="160416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120" y="160416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600" y="160416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120" y="36817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120" y="160416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600" y="160416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120" y="160416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600" y="160416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120" y="36817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2"/>
          <p:cNvPicPr/>
          <p:nvPr/>
        </p:nvPicPr>
        <p:blipFill>
          <a:blip r:embed="rId14"/>
          <a:stretch/>
        </p:blipFill>
        <p:spPr>
          <a:xfrm>
            <a:off x="9903960" y="19440"/>
            <a:ext cx="1970280" cy="6804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120" y="160416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/>
          <p:cNvSpPr/>
          <p:nvPr/>
        </p:nvSpPr>
        <p:spPr>
          <a:xfrm>
            <a:off x="360" y="6538320"/>
            <a:ext cx="56268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Rectangle 8"/>
          <p:cNvSpPr/>
          <p:nvPr/>
        </p:nvSpPr>
        <p:spPr>
          <a:xfrm>
            <a:off x="4140000" y="6529680"/>
            <a:ext cx="805104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" name="Graphic 14"/>
          <p:cNvPicPr/>
          <p:nvPr/>
        </p:nvPicPr>
        <p:blipFill>
          <a:blip r:embed="rId2"/>
          <a:stretch/>
        </p:blipFill>
        <p:spPr>
          <a:xfrm>
            <a:off x="462240" y="159480"/>
            <a:ext cx="3194280" cy="1103400"/>
          </a:xfrm>
          <a:prstGeom prst="rect">
            <a:avLst/>
          </a:prstGeom>
          <a:ln w="0">
            <a:noFill/>
          </a:ln>
        </p:spPr>
      </p:pic>
      <p:sp>
        <p:nvSpPr>
          <p:cNvPr id="43" name="Freeform 8"/>
          <p:cNvSpPr/>
          <p:nvPr/>
        </p:nvSpPr>
        <p:spPr>
          <a:xfrm>
            <a:off x="4917600" y="1985400"/>
            <a:ext cx="4866840" cy="4871880"/>
          </a:xfrm>
          <a:custGeom>
            <a:avLst/>
            <a:gdLst/>
            <a:ahLst/>
            <a:cxnLst/>
            <a:rect l="l" t="t" r="r" b="b"/>
            <a:pathLst>
              <a:path w="5850309" h="5622267">
                <a:moveTo>
                  <a:pt x="0" y="5614941"/>
                </a:moveTo>
                <a:lnTo>
                  <a:pt x="3523634" y="4471"/>
                </a:lnTo>
                <a:lnTo>
                  <a:pt x="5850309" y="0"/>
                </a:lnTo>
                <a:lnTo>
                  <a:pt x="5850309" y="5622267"/>
                </a:lnTo>
                <a:lnTo>
                  <a:pt x="0" y="5614941"/>
                </a:lnTo>
                <a:close/>
              </a:path>
            </a:pathLst>
          </a:custGeom>
          <a:solidFill>
            <a:srgbClr val="A23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x-none" sz="1800" b="0" strike="noStrike" spc="-1">
                <a:solidFill>
                  <a:srgbClr val="FFFFFF"/>
                </a:solidFill>
                <a:latin typeface="Calibri"/>
              </a:rPr>
              <a:t>          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" name="Freeform 9"/>
          <p:cNvSpPr/>
          <p:nvPr/>
        </p:nvSpPr>
        <p:spPr>
          <a:xfrm>
            <a:off x="5394240" y="1142640"/>
            <a:ext cx="5578560" cy="5714640"/>
          </a:xfrm>
          <a:custGeom>
            <a:avLst/>
            <a:gdLst/>
            <a:ahLst/>
            <a:cxnLst/>
            <a:rect l="l" t="t" r="r" b="b"/>
            <a:pathLst>
              <a:path w="6193767" h="6091214">
                <a:moveTo>
                  <a:pt x="0" y="6083887"/>
                </a:moveTo>
                <a:lnTo>
                  <a:pt x="3829196" y="0"/>
                </a:lnTo>
                <a:lnTo>
                  <a:pt x="6193767" y="0"/>
                </a:lnTo>
                <a:lnTo>
                  <a:pt x="6193767" y="6091214"/>
                </a:lnTo>
                <a:lnTo>
                  <a:pt x="0" y="6083887"/>
                </a:lnTo>
                <a:close/>
              </a:path>
            </a:pathLst>
          </a:custGeom>
          <a:solidFill>
            <a:srgbClr val="EE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x-none" sz="1800" b="0" strike="noStrike" spc="-1">
                <a:solidFill>
                  <a:srgbClr val="FFFFFF"/>
                </a:solidFill>
                <a:latin typeface="Calibri"/>
              </a:rPr>
              <a:t>          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5" name="Рисунок 4"/>
          <p:cNvPicPr/>
          <p:nvPr/>
        </p:nvPicPr>
        <p:blipFill>
          <a:blip r:embed="rId3"/>
          <a:stretch/>
        </p:blipFill>
        <p:spPr>
          <a:xfrm>
            <a:off x="5845320" y="0"/>
            <a:ext cx="6581160" cy="6857640"/>
          </a:xfrm>
          <a:prstGeom prst="rect">
            <a:avLst/>
          </a:prstGeom>
          <a:ln w="0">
            <a:noFill/>
          </a:ln>
        </p:spPr>
      </p:pic>
      <p:sp>
        <p:nvSpPr>
          <p:cNvPr id="46" name="TextBox 12"/>
          <p:cNvSpPr/>
          <p:nvPr/>
        </p:nvSpPr>
        <p:spPr>
          <a:xfrm>
            <a:off x="263352" y="2132856"/>
            <a:ext cx="7044912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Приказ №1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Straight Connector 14"/>
          <p:cNvSpPr/>
          <p:nvPr/>
        </p:nvSpPr>
        <p:spPr>
          <a:xfrm>
            <a:off x="306108" y="3835440"/>
            <a:ext cx="5220000" cy="36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Straight Connector 20"/>
          <p:cNvSpPr/>
          <p:nvPr/>
        </p:nvSpPr>
        <p:spPr>
          <a:xfrm>
            <a:off x="306108" y="1800892"/>
            <a:ext cx="5220000" cy="36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TextBox 2"/>
          <p:cNvSpPr/>
          <p:nvPr/>
        </p:nvSpPr>
        <p:spPr>
          <a:xfrm>
            <a:off x="643680" y="6420960"/>
            <a:ext cx="349560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Управление проектной деятельностью</a:t>
            </a:r>
            <a:endParaRPr lang="ru-RU" sz="1400" b="1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xmlns="" id="{C1D0756A-E423-469B-842F-995E3284AFF1}"/>
              </a:ext>
            </a:extLst>
          </p:cNvPr>
          <p:cNvSpPr/>
          <p:nvPr/>
        </p:nvSpPr>
        <p:spPr>
          <a:xfrm rot="10800000" flipH="1">
            <a:off x="-2382" y="0"/>
            <a:ext cx="562302" cy="724682"/>
          </a:xfrm>
          <a:prstGeom prst="rtTriangle">
            <a:avLst/>
          </a:prstGeom>
          <a:solidFill>
            <a:srgbClr val="A23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00" b="1">
              <a:solidFill>
                <a:srgbClr val="CC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xmlns="" id="{354D9298-EECD-426D-8294-2DAD293CFDC7}"/>
              </a:ext>
            </a:extLst>
          </p:cNvPr>
          <p:cNvSpPr/>
          <p:nvPr/>
        </p:nvSpPr>
        <p:spPr>
          <a:xfrm rot="14773502">
            <a:off x="305209" y="-425528"/>
            <a:ext cx="443411" cy="1359263"/>
          </a:xfrm>
          <a:custGeom>
            <a:avLst/>
            <a:gdLst>
              <a:gd name="connsiteX0" fmla="*/ 0 w 872212"/>
              <a:gd name="connsiteY0" fmla="*/ 920000 h 920000"/>
              <a:gd name="connsiteX1" fmla="*/ 436106 w 872212"/>
              <a:gd name="connsiteY1" fmla="*/ 0 h 920000"/>
              <a:gd name="connsiteX2" fmla="*/ 872212 w 872212"/>
              <a:gd name="connsiteY2" fmla="*/ 920000 h 920000"/>
              <a:gd name="connsiteX3" fmla="*/ 0 w 872212"/>
              <a:gd name="connsiteY3" fmla="*/ 920000 h 920000"/>
              <a:gd name="connsiteX0" fmla="*/ 0 w 872212"/>
              <a:gd name="connsiteY0" fmla="*/ 970273 h 970273"/>
              <a:gd name="connsiteX1" fmla="*/ 505090 w 872212"/>
              <a:gd name="connsiteY1" fmla="*/ 0 h 970273"/>
              <a:gd name="connsiteX2" fmla="*/ 872212 w 872212"/>
              <a:gd name="connsiteY2" fmla="*/ 970273 h 970273"/>
              <a:gd name="connsiteX3" fmla="*/ 0 w 872212"/>
              <a:gd name="connsiteY3" fmla="*/ 970273 h 970273"/>
              <a:gd name="connsiteX0" fmla="*/ 0 w 950230"/>
              <a:gd name="connsiteY0" fmla="*/ 970273 h 970273"/>
              <a:gd name="connsiteX1" fmla="*/ 505090 w 950230"/>
              <a:gd name="connsiteY1" fmla="*/ 0 h 970273"/>
              <a:gd name="connsiteX2" fmla="*/ 950230 w 950230"/>
              <a:gd name="connsiteY2" fmla="*/ 799080 h 970273"/>
              <a:gd name="connsiteX3" fmla="*/ 0 w 950230"/>
              <a:gd name="connsiteY3" fmla="*/ 970273 h 970273"/>
              <a:gd name="connsiteX0" fmla="*/ 199271 w 445140"/>
              <a:gd name="connsiteY0" fmla="*/ 1356025 h 1356025"/>
              <a:gd name="connsiteX1" fmla="*/ 0 w 445140"/>
              <a:gd name="connsiteY1" fmla="*/ 0 h 1356025"/>
              <a:gd name="connsiteX2" fmla="*/ 445140 w 445140"/>
              <a:gd name="connsiteY2" fmla="*/ 799080 h 1356025"/>
              <a:gd name="connsiteX3" fmla="*/ 199271 w 445140"/>
              <a:gd name="connsiteY3" fmla="*/ 1356025 h 13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140" h="1356025">
                <a:moveTo>
                  <a:pt x="199271" y="1356025"/>
                </a:moveTo>
                <a:lnTo>
                  <a:pt x="0" y="0"/>
                </a:lnTo>
                <a:lnTo>
                  <a:pt x="445140" y="799080"/>
                </a:lnTo>
                <a:lnTo>
                  <a:pt x="199271" y="1356025"/>
                </a:lnTo>
                <a:close/>
              </a:path>
            </a:pathLst>
          </a:custGeom>
          <a:solidFill>
            <a:srgbClr val="BE4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Rectangle 10"/>
          <p:cNvSpPr/>
          <p:nvPr/>
        </p:nvSpPr>
        <p:spPr>
          <a:xfrm>
            <a:off x="0" y="204120"/>
            <a:ext cx="3159360" cy="30348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ru-RU" spc="-1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9"/>
          <p:cNvSpPr/>
          <p:nvPr/>
        </p:nvSpPr>
        <p:spPr>
          <a:xfrm>
            <a:off x="360" y="6538320"/>
            <a:ext cx="56268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Rectangle 12"/>
          <p:cNvSpPr/>
          <p:nvPr/>
        </p:nvSpPr>
        <p:spPr>
          <a:xfrm>
            <a:off x="4140000" y="6529680"/>
            <a:ext cx="805104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TextBox 3"/>
          <p:cNvSpPr txBox="1"/>
          <p:nvPr/>
        </p:nvSpPr>
        <p:spPr>
          <a:xfrm>
            <a:off x="1415480" y="2238028"/>
            <a:ext cx="97385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Что такое проект?</a:t>
            </a:r>
            <a:endParaRPr lang="ru-RU" sz="8800" dirty="0"/>
          </a:p>
        </p:txBody>
      </p:sp>
      <p:sp>
        <p:nvSpPr>
          <p:cNvPr id="15" name="TextBox 2"/>
          <p:cNvSpPr/>
          <p:nvPr/>
        </p:nvSpPr>
        <p:spPr>
          <a:xfrm>
            <a:off x="643680" y="6420960"/>
            <a:ext cx="349560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0000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Управление проектной деятельностью</a:t>
            </a:r>
            <a:endParaRPr lang="ru-RU" sz="1200" b="1" spc="-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xmlns="" id="{C1D0756A-E423-469B-842F-995E3284AFF1}"/>
              </a:ext>
            </a:extLst>
          </p:cNvPr>
          <p:cNvSpPr/>
          <p:nvPr/>
        </p:nvSpPr>
        <p:spPr>
          <a:xfrm rot="10800000" flipH="1">
            <a:off x="-2382" y="0"/>
            <a:ext cx="562302" cy="724682"/>
          </a:xfrm>
          <a:prstGeom prst="rtTriangle">
            <a:avLst/>
          </a:prstGeom>
          <a:solidFill>
            <a:srgbClr val="A23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00" b="1">
              <a:solidFill>
                <a:srgbClr val="CC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xmlns="" id="{354D9298-EECD-426D-8294-2DAD293CFDC7}"/>
              </a:ext>
            </a:extLst>
          </p:cNvPr>
          <p:cNvSpPr/>
          <p:nvPr/>
        </p:nvSpPr>
        <p:spPr>
          <a:xfrm rot="14773502">
            <a:off x="305209" y="-425528"/>
            <a:ext cx="443411" cy="1359263"/>
          </a:xfrm>
          <a:custGeom>
            <a:avLst/>
            <a:gdLst>
              <a:gd name="connsiteX0" fmla="*/ 0 w 872212"/>
              <a:gd name="connsiteY0" fmla="*/ 920000 h 920000"/>
              <a:gd name="connsiteX1" fmla="*/ 436106 w 872212"/>
              <a:gd name="connsiteY1" fmla="*/ 0 h 920000"/>
              <a:gd name="connsiteX2" fmla="*/ 872212 w 872212"/>
              <a:gd name="connsiteY2" fmla="*/ 920000 h 920000"/>
              <a:gd name="connsiteX3" fmla="*/ 0 w 872212"/>
              <a:gd name="connsiteY3" fmla="*/ 920000 h 920000"/>
              <a:gd name="connsiteX0" fmla="*/ 0 w 872212"/>
              <a:gd name="connsiteY0" fmla="*/ 970273 h 970273"/>
              <a:gd name="connsiteX1" fmla="*/ 505090 w 872212"/>
              <a:gd name="connsiteY1" fmla="*/ 0 h 970273"/>
              <a:gd name="connsiteX2" fmla="*/ 872212 w 872212"/>
              <a:gd name="connsiteY2" fmla="*/ 970273 h 970273"/>
              <a:gd name="connsiteX3" fmla="*/ 0 w 872212"/>
              <a:gd name="connsiteY3" fmla="*/ 970273 h 970273"/>
              <a:gd name="connsiteX0" fmla="*/ 0 w 950230"/>
              <a:gd name="connsiteY0" fmla="*/ 970273 h 970273"/>
              <a:gd name="connsiteX1" fmla="*/ 505090 w 950230"/>
              <a:gd name="connsiteY1" fmla="*/ 0 h 970273"/>
              <a:gd name="connsiteX2" fmla="*/ 950230 w 950230"/>
              <a:gd name="connsiteY2" fmla="*/ 799080 h 970273"/>
              <a:gd name="connsiteX3" fmla="*/ 0 w 950230"/>
              <a:gd name="connsiteY3" fmla="*/ 970273 h 970273"/>
              <a:gd name="connsiteX0" fmla="*/ 199271 w 445140"/>
              <a:gd name="connsiteY0" fmla="*/ 1356025 h 1356025"/>
              <a:gd name="connsiteX1" fmla="*/ 0 w 445140"/>
              <a:gd name="connsiteY1" fmla="*/ 0 h 1356025"/>
              <a:gd name="connsiteX2" fmla="*/ 445140 w 445140"/>
              <a:gd name="connsiteY2" fmla="*/ 799080 h 1356025"/>
              <a:gd name="connsiteX3" fmla="*/ 199271 w 445140"/>
              <a:gd name="connsiteY3" fmla="*/ 1356025 h 13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140" h="1356025">
                <a:moveTo>
                  <a:pt x="199271" y="1356025"/>
                </a:moveTo>
                <a:lnTo>
                  <a:pt x="0" y="0"/>
                </a:lnTo>
                <a:lnTo>
                  <a:pt x="445140" y="799080"/>
                </a:lnTo>
                <a:lnTo>
                  <a:pt x="199271" y="1356025"/>
                </a:lnTo>
                <a:close/>
              </a:path>
            </a:pathLst>
          </a:custGeom>
          <a:solidFill>
            <a:srgbClr val="BE4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Rectangle 10"/>
          <p:cNvSpPr/>
          <p:nvPr/>
        </p:nvSpPr>
        <p:spPr>
          <a:xfrm>
            <a:off x="0" y="204120"/>
            <a:ext cx="3159360" cy="30348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ru-RU" spc="-1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9"/>
          <p:cNvSpPr/>
          <p:nvPr/>
        </p:nvSpPr>
        <p:spPr>
          <a:xfrm>
            <a:off x="360" y="6538320"/>
            <a:ext cx="56268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Rectangle 12"/>
          <p:cNvSpPr/>
          <p:nvPr/>
        </p:nvSpPr>
        <p:spPr>
          <a:xfrm>
            <a:off x="4140000" y="6529680"/>
            <a:ext cx="805104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5869" r="6144" b="3313"/>
          <a:stretch/>
        </p:blipFill>
        <p:spPr bwMode="auto">
          <a:xfrm>
            <a:off x="695400" y="638102"/>
            <a:ext cx="9806883" cy="570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2"/>
          <p:cNvSpPr/>
          <p:nvPr/>
        </p:nvSpPr>
        <p:spPr>
          <a:xfrm>
            <a:off x="643680" y="6420960"/>
            <a:ext cx="349560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0000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Управление проектной деятельностью</a:t>
            </a:r>
            <a:endParaRPr lang="ru-RU" sz="1200" b="1" spc="-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xmlns="" id="{C1D0756A-E423-469B-842F-995E3284AFF1}"/>
              </a:ext>
            </a:extLst>
          </p:cNvPr>
          <p:cNvSpPr/>
          <p:nvPr/>
        </p:nvSpPr>
        <p:spPr>
          <a:xfrm rot="10800000" flipH="1">
            <a:off x="-2382" y="0"/>
            <a:ext cx="562302" cy="724682"/>
          </a:xfrm>
          <a:prstGeom prst="rtTriangle">
            <a:avLst/>
          </a:prstGeom>
          <a:solidFill>
            <a:srgbClr val="A23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00" b="1">
              <a:solidFill>
                <a:srgbClr val="CC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xmlns="" id="{354D9298-EECD-426D-8294-2DAD293CFDC7}"/>
              </a:ext>
            </a:extLst>
          </p:cNvPr>
          <p:cNvSpPr/>
          <p:nvPr/>
        </p:nvSpPr>
        <p:spPr>
          <a:xfrm rot="14773502">
            <a:off x="305209" y="-425528"/>
            <a:ext cx="443411" cy="1359263"/>
          </a:xfrm>
          <a:custGeom>
            <a:avLst/>
            <a:gdLst>
              <a:gd name="connsiteX0" fmla="*/ 0 w 872212"/>
              <a:gd name="connsiteY0" fmla="*/ 920000 h 920000"/>
              <a:gd name="connsiteX1" fmla="*/ 436106 w 872212"/>
              <a:gd name="connsiteY1" fmla="*/ 0 h 920000"/>
              <a:gd name="connsiteX2" fmla="*/ 872212 w 872212"/>
              <a:gd name="connsiteY2" fmla="*/ 920000 h 920000"/>
              <a:gd name="connsiteX3" fmla="*/ 0 w 872212"/>
              <a:gd name="connsiteY3" fmla="*/ 920000 h 920000"/>
              <a:gd name="connsiteX0" fmla="*/ 0 w 872212"/>
              <a:gd name="connsiteY0" fmla="*/ 970273 h 970273"/>
              <a:gd name="connsiteX1" fmla="*/ 505090 w 872212"/>
              <a:gd name="connsiteY1" fmla="*/ 0 h 970273"/>
              <a:gd name="connsiteX2" fmla="*/ 872212 w 872212"/>
              <a:gd name="connsiteY2" fmla="*/ 970273 h 970273"/>
              <a:gd name="connsiteX3" fmla="*/ 0 w 872212"/>
              <a:gd name="connsiteY3" fmla="*/ 970273 h 970273"/>
              <a:gd name="connsiteX0" fmla="*/ 0 w 950230"/>
              <a:gd name="connsiteY0" fmla="*/ 970273 h 970273"/>
              <a:gd name="connsiteX1" fmla="*/ 505090 w 950230"/>
              <a:gd name="connsiteY1" fmla="*/ 0 h 970273"/>
              <a:gd name="connsiteX2" fmla="*/ 950230 w 950230"/>
              <a:gd name="connsiteY2" fmla="*/ 799080 h 970273"/>
              <a:gd name="connsiteX3" fmla="*/ 0 w 950230"/>
              <a:gd name="connsiteY3" fmla="*/ 970273 h 970273"/>
              <a:gd name="connsiteX0" fmla="*/ 199271 w 445140"/>
              <a:gd name="connsiteY0" fmla="*/ 1356025 h 1356025"/>
              <a:gd name="connsiteX1" fmla="*/ 0 w 445140"/>
              <a:gd name="connsiteY1" fmla="*/ 0 h 1356025"/>
              <a:gd name="connsiteX2" fmla="*/ 445140 w 445140"/>
              <a:gd name="connsiteY2" fmla="*/ 799080 h 1356025"/>
              <a:gd name="connsiteX3" fmla="*/ 199271 w 445140"/>
              <a:gd name="connsiteY3" fmla="*/ 1356025 h 13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140" h="1356025">
                <a:moveTo>
                  <a:pt x="199271" y="1356025"/>
                </a:moveTo>
                <a:lnTo>
                  <a:pt x="0" y="0"/>
                </a:lnTo>
                <a:lnTo>
                  <a:pt x="445140" y="799080"/>
                </a:lnTo>
                <a:lnTo>
                  <a:pt x="199271" y="1356025"/>
                </a:lnTo>
                <a:close/>
              </a:path>
            </a:pathLst>
          </a:custGeom>
          <a:solidFill>
            <a:srgbClr val="BE4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Rectangle 10"/>
          <p:cNvSpPr/>
          <p:nvPr/>
        </p:nvSpPr>
        <p:spPr>
          <a:xfrm>
            <a:off x="0" y="204120"/>
            <a:ext cx="3159360" cy="30348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ru-RU" spc="-1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9"/>
          <p:cNvSpPr/>
          <p:nvPr/>
        </p:nvSpPr>
        <p:spPr>
          <a:xfrm>
            <a:off x="360" y="6538320"/>
            <a:ext cx="56268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Rectangle 12"/>
          <p:cNvSpPr/>
          <p:nvPr/>
        </p:nvSpPr>
        <p:spPr>
          <a:xfrm>
            <a:off x="4140000" y="6529680"/>
            <a:ext cx="805104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TextBox 3"/>
          <p:cNvSpPr txBox="1"/>
          <p:nvPr/>
        </p:nvSpPr>
        <p:spPr>
          <a:xfrm>
            <a:off x="2063552" y="2238028"/>
            <a:ext cx="79978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Этапы проекта</a:t>
            </a:r>
            <a:endParaRPr lang="ru-RU" sz="8800" dirty="0"/>
          </a:p>
        </p:txBody>
      </p:sp>
      <p:sp>
        <p:nvSpPr>
          <p:cNvPr id="8" name="TextBox 2"/>
          <p:cNvSpPr/>
          <p:nvPr/>
        </p:nvSpPr>
        <p:spPr>
          <a:xfrm>
            <a:off x="643680" y="6420960"/>
            <a:ext cx="349560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0000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Управление проектной деятельностью</a:t>
            </a:r>
            <a:endParaRPr lang="ru-RU" sz="1200" b="1" spc="-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2"/>
          <p:cNvSpPr/>
          <p:nvPr/>
        </p:nvSpPr>
        <p:spPr>
          <a:xfrm>
            <a:off x="4140000" y="6529680"/>
            <a:ext cx="805104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Rectangle 10"/>
          <p:cNvSpPr/>
          <p:nvPr/>
        </p:nvSpPr>
        <p:spPr>
          <a:xfrm>
            <a:off x="0" y="204120"/>
            <a:ext cx="3159360" cy="30348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ru-RU" spc="-1" dirty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9"/>
          <p:cNvSpPr/>
          <p:nvPr/>
        </p:nvSpPr>
        <p:spPr>
          <a:xfrm>
            <a:off x="360" y="6538320"/>
            <a:ext cx="56268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TextBox 6"/>
          <p:cNvSpPr txBox="1"/>
          <p:nvPr/>
        </p:nvSpPr>
        <p:spPr>
          <a:xfrm>
            <a:off x="823392" y="1048960"/>
            <a:ext cx="2719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Проект</a:t>
            </a:r>
            <a:endParaRPr lang="ru-RU" sz="60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6390493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2"/>
          <p:cNvSpPr/>
          <p:nvPr/>
        </p:nvSpPr>
        <p:spPr>
          <a:xfrm>
            <a:off x="643680" y="6420960"/>
            <a:ext cx="349560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0000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Управление проектной деятельностью</a:t>
            </a:r>
            <a:endParaRPr lang="ru-RU" sz="1200" b="1" spc="-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6"/>
          <p:cNvSpPr/>
          <p:nvPr/>
        </p:nvSpPr>
        <p:spPr>
          <a:xfrm>
            <a:off x="360" y="6538320"/>
            <a:ext cx="56268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Rectangle 8"/>
          <p:cNvSpPr/>
          <p:nvPr/>
        </p:nvSpPr>
        <p:spPr>
          <a:xfrm>
            <a:off x="4140000" y="6529680"/>
            <a:ext cx="805104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Rectangle 10"/>
          <p:cNvSpPr/>
          <p:nvPr/>
        </p:nvSpPr>
        <p:spPr>
          <a:xfrm>
            <a:off x="0" y="204120"/>
            <a:ext cx="3159360" cy="30348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ru-RU" spc="-1" dirty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Горизонтально-расточной станок TPX6111B/2 купить в Хабаровске - Биржа  оборудования ProСта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8630320" y="-300449"/>
            <a:ext cx="1353909" cy="1632892"/>
            <a:chOff x="8630320" y="-300449"/>
            <a:chExt cx="1353909" cy="1632892"/>
          </a:xfrm>
        </p:grpSpPr>
        <p:sp>
          <p:nvSpPr>
            <p:cNvPr id="12" name="Параллелограмм 11">
              <a:extLst>
                <a:ext uri="{FF2B5EF4-FFF2-40B4-BE49-F238E27FC236}">
                  <a16:creationId xmlns="" xmlns:a16="http://schemas.microsoft.com/office/drawing/2014/main" id="{92A91D94-C811-4208-9C90-224C0ECC80E9}"/>
                </a:ext>
              </a:extLst>
            </p:cNvPr>
            <p:cNvSpPr/>
            <p:nvPr/>
          </p:nvSpPr>
          <p:spPr>
            <a:xfrm rot="13669715" flipH="1" flipV="1">
              <a:off x="7934002" y="404714"/>
              <a:ext cx="1624047" cy="231412"/>
            </a:xfrm>
            <a:prstGeom prst="parallelogram">
              <a:avLst>
                <a:gd name="adj" fmla="val 92368"/>
              </a:avLst>
            </a:prstGeom>
            <a:solidFill>
              <a:srgbClr val="EB5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000" b="1" dirty="0">
                <a:solidFill>
                  <a:srgbClr val="CC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="" xmlns:a16="http://schemas.microsoft.com/office/drawing/2014/main" id="{2915BEAD-7376-4808-AA9C-3A0803307552}"/>
                </a:ext>
              </a:extLst>
            </p:cNvPr>
            <p:cNvSpPr/>
            <p:nvPr/>
          </p:nvSpPr>
          <p:spPr>
            <a:xfrm rot="13669715" flipH="1" flipV="1">
              <a:off x="8468116" y="398061"/>
              <a:ext cx="1625954" cy="239489"/>
            </a:xfrm>
            <a:prstGeom prst="parallelogram">
              <a:avLst>
                <a:gd name="adj" fmla="val 92368"/>
              </a:avLst>
            </a:prstGeom>
            <a:solidFill>
              <a:srgbClr val="BE4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="" xmlns:a16="http://schemas.microsoft.com/office/drawing/2014/main" id="{9C942CBE-0089-4D2B-ACAF-151963881A64}"/>
                </a:ext>
              </a:extLst>
            </p:cNvPr>
            <p:cNvSpPr/>
            <p:nvPr/>
          </p:nvSpPr>
          <p:spPr>
            <a:xfrm rot="13669715" flipH="1" flipV="1">
              <a:off x="9046616" y="387087"/>
              <a:ext cx="1625149" cy="250077"/>
            </a:xfrm>
            <a:prstGeom prst="parallelogram">
              <a:avLst>
                <a:gd name="adj" fmla="val 92368"/>
              </a:avLst>
            </a:prstGeom>
            <a:solidFill>
              <a:srgbClr val="FFC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3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68F9CB2-6C0B-48B5-AA27-B9537A54A044}"/>
              </a:ext>
            </a:extLst>
          </p:cNvPr>
          <p:cNvSpPr/>
          <p:nvPr/>
        </p:nvSpPr>
        <p:spPr>
          <a:xfrm flipH="1">
            <a:off x="10162173" y="820940"/>
            <a:ext cx="2015538" cy="213530"/>
          </a:xfrm>
          <a:prstGeom prst="rect">
            <a:avLst/>
          </a:prstGeom>
          <a:solidFill>
            <a:srgbClr val="FF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"/>
          <p:cNvSpPr/>
          <p:nvPr/>
        </p:nvSpPr>
        <p:spPr>
          <a:xfrm>
            <a:off x="643680" y="6420960"/>
            <a:ext cx="349560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0000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Управление проектной деятельностью</a:t>
            </a:r>
            <a:endParaRPr lang="ru-RU" sz="1200" b="1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4" y="672275"/>
            <a:ext cx="8091631" cy="57486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29936" y="3240564"/>
            <a:ext cx="313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Ключевые аспекты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94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xmlns="" id="{C1D0756A-E423-469B-842F-995E3284AFF1}"/>
              </a:ext>
            </a:extLst>
          </p:cNvPr>
          <p:cNvSpPr/>
          <p:nvPr/>
        </p:nvSpPr>
        <p:spPr>
          <a:xfrm rot="10800000" flipH="1">
            <a:off x="-2382" y="0"/>
            <a:ext cx="562302" cy="724682"/>
          </a:xfrm>
          <a:prstGeom prst="rtTriangle">
            <a:avLst/>
          </a:prstGeom>
          <a:solidFill>
            <a:srgbClr val="A23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00" b="1">
              <a:solidFill>
                <a:srgbClr val="CC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xmlns="" id="{354D9298-EECD-426D-8294-2DAD293CFDC7}"/>
              </a:ext>
            </a:extLst>
          </p:cNvPr>
          <p:cNvSpPr/>
          <p:nvPr/>
        </p:nvSpPr>
        <p:spPr>
          <a:xfrm rot="14773502">
            <a:off x="305209" y="-425528"/>
            <a:ext cx="443411" cy="1359263"/>
          </a:xfrm>
          <a:custGeom>
            <a:avLst/>
            <a:gdLst>
              <a:gd name="connsiteX0" fmla="*/ 0 w 872212"/>
              <a:gd name="connsiteY0" fmla="*/ 920000 h 920000"/>
              <a:gd name="connsiteX1" fmla="*/ 436106 w 872212"/>
              <a:gd name="connsiteY1" fmla="*/ 0 h 920000"/>
              <a:gd name="connsiteX2" fmla="*/ 872212 w 872212"/>
              <a:gd name="connsiteY2" fmla="*/ 920000 h 920000"/>
              <a:gd name="connsiteX3" fmla="*/ 0 w 872212"/>
              <a:gd name="connsiteY3" fmla="*/ 920000 h 920000"/>
              <a:gd name="connsiteX0" fmla="*/ 0 w 872212"/>
              <a:gd name="connsiteY0" fmla="*/ 970273 h 970273"/>
              <a:gd name="connsiteX1" fmla="*/ 505090 w 872212"/>
              <a:gd name="connsiteY1" fmla="*/ 0 h 970273"/>
              <a:gd name="connsiteX2" fmla="*/ 872212 w 872212"/>
              <a:gd name="connsiteY2" fmla="*/ 970273 h 970273"/>
              <a:gd name="connsiteX3" fmla="*/ 0 w 872212"/>
              <a:gd name="connsiteY3" fmla="*/ 970273 h 970273"/>
              <a:gd name="connsiteX0" fmla="*/ 0 w 950230"/>
              <a:gd name="connsiteY0" fmla="*/ 970273 h 970273"/>
              <a:gd name="connsiteX1" fmla="*/ 505090 w 950230"/>
              <a:gd name="connsiteY1" fmla="*/ 0 h 970273"/>
              <a:gd name="connsiteX2" fmla="*/ 950230 w 950230"/>
              <a:gd name="connsiteY2" fmla="*/ 799080 h 970273"/>
              <a:gd name="connsiteX3" fmla="*/ 0 w 950230"/>
              <a:gd name="connsiteY3" fmla="*/ 970273 h 970273"/>
              <a:gd name="connsiteX0" fmla="*/ 199271 w 445140"/>
              <a:gd name="connsiteY0" fmla="*/ 1356025 h 1356025"/>
              <a:gd name="connsiteX1" fmla="*/ 0 w 445140"/>
              <a:gd name="connsiteY1" fmla="*/ 0 h 1356025"/>
              <a:gd name="connsiteX2" fmla="*/ 445140 w 445140"/>
              <a:gd name="connsiteY2" fmla="*/ 799080 h 1356025"/>
              <a:gd name="connsiteX3" fmla="*/ 199271 w 445140"/>
              <a:gd name="connsiteY3" fmla="*/ 1356025 h 13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140" h="1356025">
                <a:moveTo>
                  <a:pt x="199271" y="1356025"/>
                </a:moveTo>
                <a:lnTo>
                  <a:pt x="0" y="0"/>
                </a:lnTo>
                <a:lnTo>
                  <a:pt x="445140" y="799080"/>
                </a:lnTo>
                <a:lnTo>
                  <a:pt x="199271" y="1356025"/>
                </a:lnTo>
                <a:close/>
              </a:path>
            </a:pathLst>
          </a:custGeom>
          <a:solidFill>
            <a:srgbClr val="BE4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Rectangle 9"/>
          <p:cNvSpPr/>
          <p:nvPr/>
        </p:nvSpPr>
        <p:spPr>
          <a:xfrm>
            <a:off x="360" y="6538320"/>
            <a:ext cx="56268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Rectangle 12"/>
          <p:cNvSpPr/>
          <p:nvPr/>
        </p:nvSpPr>
        <p:spPr>
          <a:xfrm>
            <a:off x="4140000" y="6529680"/>
            <a:ext cx="805104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TextBox 2"/>
          <p:cNvSpPr/>
          <p:nvPr/>
        </p:nvSpPr>
        <p:spPr>
          <a:xfrm>
            <a:off x="643680" y="6420960"/>
            <a:ext cx="349560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0000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Управление проектной деятельностью</a:t>
            </a:r>
            <a:endParaRPr lang="ru-RU" sz="1200" b="1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7316" r="10834" b="8974"/>
          <a:stretch/>
        </p:blipFill>
        <p:spPr bwMode="auto">
          <a:xfrm>
            <a:off x="643680" y="747497"/>
            <a:ext cx="10209720" cy="56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tangle 10"/>
          <p:cNvSpPr/>
          <p:nvPr/>
        </p:nvSpPr>
        <p:spPr>
          <a:xfrm>
            <a:off x="0" y="204120"/>
            <a:ext cx="3159360" cy="30348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ru-RU" spc="-1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spc="-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xmlns="" id="{C1D0756A-E423-469B-842F-995E3284AFF1}"/>
              </a:ext>
            </a:extLst>
          </p:cNvPr>
          <p:cNvSpPr/>
          <p:nvPr/>
        </p:nvSpPr>
        <p:spPr>
          <a:xfrm rot="10800000" flipH="1">
            <a:off x="-2382" y="0"/>
            <a:ext cx="562302" cy="724682"/>
          </a:xfrm>
          <a:prstGeom prst="rtTriangle">
            <a:avLst/>
          </a:prstGeom>
          <a:solidFill>
            <a:srgbClr val="A23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00" b="1">
              <a:solidFill>
                <a:srgbClr val="CC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xmlns="" id="{354D9298-EECD-426D-8294-2DAD293CFDC7}"/>
              </a:ext>
            </a:extLst>
          </p:cNvPr>
          <p:cNvSpPr/>
          <p:nvPr/>
        </p:nvSpPr>
        <p:spPr>
          <a:xfrm rot="14773502">
            <a:off x="305209" y="-425528"/>
            <a:ext cx="443411" cy="1359263"/>
          </a:xfrm>
          <a:custGeom>
            <a:avLst/>
            <a:gdLst>
              <a:gd name="connsiteX0" fmla="*/ 0 w 872212"/>
              <a:gd name="connsiteY0" fmla="*/ 920000 h 920000"/>
              <a:gd name="connsiteX1" fmla="*/ 436106 w 872212"/>
              <a:gd name="connsiteY1" fmla="*/ 0 h 920000"/>
              <a:gd name="connsiteX2" fmla="*/ 872212 w 872212"/>
              <a:gd name="connsiteY2" fmla="*/ 920000 h 920000"/>
              <a:gd name="connsiteX3" fmla="*/ 0 w 872212"/>
              <a:gd name="connsiteY3" fmla="*/ 920000 h 920000"/>
              <a:gd name="connsiteX0" fmla="*/ 0 w 872212"/>
              <a:gd name="connsiteY0" fmla="*/ 970273 h 970273"/>
              <a:gd name="connsiteX1" fmla="*/ 505090 w 872212"/>
              <a:gd name="connsiteY1" fmla="*/ 0 h 970273"/>
              <a:gd name="connsiteX2" fmla="*/ 872212 w 872212"/>
              <a:gd name="connsiteY2" fmla="*/ 970273 h 970273"/>
              <a:gd name="connsiteX3" fmla="*/ 0 w 872212"/>
              <a:gd name="connsiteY3" fmla="*/ 970273 h 970273"/>
              <a:gd name="connsiteX0" fmla="*/ 0 w 950230"/>
              <a:gd name="connsiteY0" fmla="*/ 970273 h 970273"/>
              <a:gd name="connsiteX1" fmla="*/ 505090 w 950230"/>
              <a:gd name="connsiteY1" fmla="*/ 0 h 970273"/>
              <a:gd name="connsiteX2" fmla="*/ 950230 w 950230"/>
              <a:gd name="connsiteY2" fmla="*/ 799080 h 970273"/>
              <a:gd name="connsiteX3" fmla="*/ 0 w 950230"/>
              <a:gd name="connsiteY3" fmla="*/ 970273 h 970273"/>
              <a:gd name="connsiteX0" fmla="*/ 199271 w 445140"/>
              <a:gd name="connsiteY0" fmla="*/ 1356025 h 1356025"/>
              <a:gd name="connsiteX1" fmla="*/ 0 w 445140"/>
              <a:gd name="connsiteY1" fmla="*/ 0 h 1356025"/>
              <a:gd name="connsiteX2" fmla="*/ 445140 w 445140"/>
              <a:gd name="connsiteY2" fmla="*/ 799080 h 1356025"/>
              <a:gd name="connsiteX3" fmla="*/ 199271 w 445140"/>
              <a:gd name="connsiteY3" fmla="*/ 1356025 h 13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140" h="1356025">
                <a:moveTo>
                  <a:pt x="199271" y="1356025"/>
                </a:moveTo>
                <a:lnTo>
                  <a:pt x="0" y="0"/>
                </a:lnTo>
                <a:lnTo>
                  <a:pt x="445140" y="799080"/>
                </a:lnTo>
                <a:lnTo>
                  <a:pt x="199271" y="1356025"/>
                </a:lnTo>
                <a:close/>
              </a:path>
            </a:pathLst>
          </a:custGeom>
          <a:solidFill>
            <a:srgbClr val="BE4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Rectangle 10"/>
          <p:cNvSpPr/>
          <p:nvPr/>
        </p:nvSpPr>
        <p:spPr>
          <a:xfrm>
            <a:off x="0" y="204120"/>
            <a:ext cx="3159360" cy="30348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ru-RU" spc="-1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9"/>
          <p:cNvSpPr/>
          <p:nvPr/>
        </p:nvSpPr>
        <p:spPr>
          <a:xfrm>
            <a:off x="360" y="6538320"/>
            <a:ext cx="56268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Rectangle 12"/>
          <p:cNvSpPr/>
          <p:nvPr/>
        </p:nvSpPr>
        <p:spPr>
          <a:xfrm>
            <a:off x="4140000" y="6529680"/>
            <a:ext cx="805104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TextBox 2"/>
          <p:cNvSpPr/>
          <p:nvPr/>
        </p:nvSpPr>
        <p:spPr>
          <a:xfrm>
            <a:off x="643680" y="6420960"/>
            <a:ext cx="349560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0000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Управление проектной деятельностью</a:t>
            </a:r>
            <a:endParaRPr lang="ru-RU" sz="1200" b="1" spc="-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87438"/>
              </p:ext>
            </p:extLst>
          </p:nvPr>
        </p:nvGraphicFramePr>
        <p:xfrm>
          <a:off x="278767" y="730977"/>
          <a:ext cx="11577872" cy="5689979"/>
        </p:xfrm>
        <a:graphic>
          <a:graphicData uri="http://schemas.openxmlformats.org/drawingml/2006/table">
            <a:tbl>
              <a:tblPr/>
              <a:tblGrid>
                <a:gridCol w="426336"/>
                <a:gridCol w="602692"/>
                <a:gridCol w="513659"/>
                <a:gridCol w="588995"/>
                <a:gridCol w="508522"/>
                <a:gridCol w="561601"/>
                <a:gridCol w="520508"/>
                <a:gridCol w="508522"/>
                <a:gridCol w="595845"/>
                <a:gridCol w="513659"/>
                <a:gridCol w="616391"/>
                <a:gridCol w="631800"/>
                <a:gridCol w="547904"/>
                <a:gridCol w="547904"/>
                <a:gridCol w="527356"/>
                <a:gridCol w="506810"/>
                <a:gridCol w="529069"/>
                <a:gridCol w="664332"/>
                <a:gridCol w="568449"/>
                <a:gridCol w="529069"/>
                <a:gridCol w="568449"/>
              </a:tblGrid>
              <a:tr h="10521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Назначение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Январь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Февраль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Март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Апрель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Май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Июнь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Июль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Август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Сентябрь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Октябрь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Ноябрь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Декабрь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441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Инвестиции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533 685 139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2 301 164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1 912 998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72 829 939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86 656 364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63 441 364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20 384 000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52 397 000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44 829 470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24 116 280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43 203 560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121 613 000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533 685 139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2 301 164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1 912 998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72 829 939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86 656 364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63 441 364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20 384 000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52 397 000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44 829 470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24 116 280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43 203 560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121 613 000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83" marR="3683" marT="3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Подразделение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 2022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Январь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Февраль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Март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Апрель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Май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Июнь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Июль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Август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Сентябрь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Октябрь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Ноябрь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Декабрь 2023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</a:tr>
              <a:tr h="21569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 в группе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Назначение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</a:tr>
              <a:tr h="1052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Электросталеплавильный цех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5 475 517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174 337 840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20 614 000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7 284 000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7 284 000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40 520 000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19 200 000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14 191 280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21 382 560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43 862 000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71,1</a:t>
                      </a:r>
                    </a:p>
                  </a:txBody>
                  <a:tcPr marL="3683" marR="3683" marT="3683" marB="0" anchor="b">
                    <a:lnL>
                      <a:noFill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Установка системы быстрой смены стаканов-дозаторов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108 712 000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13 330 000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35 520 000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43 862 000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71,2</a:t>
                      </a:r>
                    </a:p>
                  </a:txBody>
                  <a:tcPr marL="3683" marR="3683" marT="3683" marB="0" anchor="b">
                    <a:lnL>
                      <a:noFill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Машина для очистки рабочего окна ДСП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3 475 517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46 325 840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4 084 000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4 084 000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4 084 000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10 691 280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21 382 560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7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Устранение промежуточного пункта по перегрузке металлургической пыли в вагоны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19 300 000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3 500 000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Сортопрокатный цех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25 907 000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94 011 000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11 800 000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10 363 000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2 907 000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15 544 000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53 074 000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72,1</a:t>
                      </a:r>
                    </a:p>
                  </a:txBody>
                  <a:tcPr marL="3683" marR="3683" marT="3683" marB="0" anchor="b">
                    <a:lnL>
                      <a:noFill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Использование бандажированных валков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25 907 000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67 181 000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10 363 000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15 544 000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41 274 000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72,2</a:t>
                      </a:r>
                    </a:p>
                  </a:txBody>
                  <a:tcPr marL="3683" marR="3683" marT="3683" marB="0" anchor="b">
                    <a:lnL>
                      <a:noFill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Индукционная печь для нагрева темплетов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3 230 000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2 907 000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Модернизация электрооборудования адъюстажа и ЦПС стана 320/150, проектирование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23 600 000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11 800 000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11 800 000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Ремонтно-механический цех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74 200 000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8 500 000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11 800 000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12 900 000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6 500 000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5 600 000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10 500 000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18 400 000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73.1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Приобретение станков с ЧПУ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10 800 000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5 800 000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18 400 000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73.2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Модернизация электрочасти горизонтально-расточного станка 2Г660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10 800 000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3 600 000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3 600 000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3 600 000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Модернизация установки наплавочной УМН-4А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5 900 000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1 900 000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73.4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Модернизация пресса гидравлического П6738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73.5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Модернизация машины плазменной резки "Кристалл"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73.6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Перенос кузнечного отделения (проектирование)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Цех подготовки лома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127 453 367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46 790 639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21 500 364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21 500 364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6 277 000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6 277 000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6 277 000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6 277 000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6 277 000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6 277 000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79.1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Приобретение оборудования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29 290 967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9 763 656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9 763 656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9 763 655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79.2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Приобретение автотранспорта и спецтехники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81 783 275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31 567 275  </a:t>
                      </a:r>
                    </a:p>
                  </a:txBody>
                  <a:tcPr marL="3683" marR="3683" marT="3683" marB="0" anchor="ctr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6 277 000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6 277 000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6 277 000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6 277 000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6 277 000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6 277 000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6 277 000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6 277 000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Приобретение оргтехники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6 581 152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2 193 717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2 193 717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2 193 718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79.4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Приобретение электрооборудования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9 797 973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3 265 991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3 265 991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3 265 991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Управление информационной безопасности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22 779 000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1 250 000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11 379 000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6 300 000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3 850 000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84.1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Приобретение серверного и коммутационного оборудования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12 979 000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4 129 000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3 850 000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84.2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Модернизация оперативно-технологической связи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Intron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84.3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Развитие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ip-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телефонии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84.4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Развитие системы видеонаблюдения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1 250 000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1 250 000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84.5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Приобретение алкорамки Про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Отдел главного механика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11 138 000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2 138 000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70.1.1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Замена устаревшего оборудования (лифты)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11 138 000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2 138 000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Управление снабжения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5 500 000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4 700 000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70.2.1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Приобретение 5 вендинговых аппаратов для выдачи СИЗ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4 400 000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4 400 000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70.2.2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Внедрение системы штрихкодирования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Управление безопасности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83.1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Реконструкция КПП №5 (им. Шапиро)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5 000 000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Цех технологического транспорта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4 550 000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4 550 000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85.1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Приобретение автомобиля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4 550 000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4 550 000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Центральная заводская лаборатория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7 124 162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2 301 164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1 912 998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1 400 000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1 510 000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80.1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Приобретение приборов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7 124 162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2 301 164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1 912 998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1 400 000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1 510 000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Проектно-конструкторский отдел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2 200 000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70.3.1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Приобретение плоттера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2 200 000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 Железнодорожный цех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4 889 300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4 089 300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91.1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Приобретение станка для проточки колесных пар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1 550 000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800 000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91.2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Весы вагонные для взвешивания ж/д вагонов в статике и динамике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4 648 000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3 339 300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3 339 300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Участок обеспечения питанием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502 470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502 470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D8"/>
                    </a:solidFill>
                  </a:tcPr>
                </a:tc>
              </a:tr>
              <a:tr h="10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94.1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Посудомоечное оборудование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502 470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502 470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08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533 685 139  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B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0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3"/>
          <p:cNvSpPr/>
          <p:nvPr/>
        </p:nvSpPr>
        <p:spPr>
          <a:xfrm>
            <a:off x="2822400" y="2132640"/>
            <a:ext cx="6219360" cy="195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ts val="7339"/>
              </a:lnSpc>
              <a:buNone/>
            </a:pPr>
            <a:r>
              <a:rPr lang="ru-RU" sz="7200" b="1" strike="noStrike" spc="-1" dirty="0">
                <a:solidFill>
                  <a:srgbClr val="000000"/>
                </a:solidFill>
                <a:latin typeface="Times New Roman"/>
              </a:rPr>
              <a:t>Спасибо </a:t>
            </a:r>
            <a:r>
              <a:rPr dirty="0"/>
              <a:t/>
            </a:r>
            <a:br>
              <a:rPr dirty="0"/>
            </a:br>
            <a:r>
              <a:rPr lang="ru-RU" sz="7200" b="1" strike="noStrike" spc="-1" dirty="0">
                <a:solidFill>
                  <a:srgbClr val="000000"/>
                </a:solidFill>
                <a:latin typeface="Times New Roman"/>
              </a:rPr>
              <a:t>за внимание!</a:t>
            </a:r>
            <a:endParaRPr lang="ru-RU" sz="7200" b="0" strike="noStrike" spc="-1" dirty="0">
              <a:latin typeface="Arial"/>
            </a:endParaRPr>
          </a:p>
        </p:txBody>
      </p:sp>
      <p:sp>
        <p:nvSpPr>
          <p:cNvPr id="89" name="Rectangle 6"/>
          <p:cNvSpPr/>
          <p:nvPr/>
        </p:nvSpPr>
        <p:spPr>
          <a:xfrm>
            <a:off x="360" y="6538320"/>
            <a:ext cx="56268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Rectangle 8"/>
          <p:cNvSpPr/>
          <p:nvPr/>
        </p:nvSpPr>
        <p:spPr>
          <a:xfrm>
            <a:off x="4140000" y="6529680"/>
            <a:ext cx="8051040" cy="81720"/>
          </a:xfrm>
          <a:prstGeom prst="rect">
            <a:avLst/>
          </a:prstGeom>
          <a:solidFill>
            <a:srgbClr val="EB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TextBox 6"/>
          <p:cNvSpPr/>
          <p:nvPr/>
        </p:nvSpPr>
        <p:spPr>
          <a:xfrm>
            <a:off x="643680" y="6420960"/>
            <a:ext cx="349560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Управление проектной деятельностью</a:t>
            </a:r>
            <a:endParaRPr lang="ru-RU" sz="12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5531</TotalTime>
  <Words>1119</Words>
  <Application>Microsoft Office PowerPoint</Application>
  <PresentationFormat>Произвольный</PresentationFormat>
  <Paragraphs>822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Израильский Александр Олегович</cp:lastModifiedBy>
  <cp:revision>222</cp:revision>
  <cp:lastPrinted>2022-11-08T04:12:05Z</cp:lastPrinted>
  <dcterms:created xsi:type="dcterms:W3CDTF">2022-03-05T17:17:13Z</dcterms:created>
  <dcterms:modified xsi:type="dcterms:W3CDTF">2023-12-14T22:57:00Z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7</vt:i4>
  </property>
</Properties>
</file>