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90" r:id="rId2"/>
    <p:sldId id="29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7D8F-77CF-4A03-A2A6-EDB0CAE48747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56C03-50DA-4B86-9305-F41C366D1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5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4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4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57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5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7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4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5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6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4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0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9D793-C7FF-472E-BA62-762663227BDB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DF4C-F1E3-4D34-A5D0-316A58BB6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0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569" y="0"/>
            <a:ext cx="9719585" cy="729616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136904" cy="4536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sz="4000" b="1" dirty="0">
                <a:solidFill>
                  <a:schemeClr val="tx1"/>
                </a:solidFill>
              </a:rPr>
              <a:t>Меры дисциплинарного взыскания </a:t>
            </a:r>
            <a:r>
              <a:rPr lang="ru-RU" sz="4000" dirty="0">
                <a:solidFill>
                  <a:schemeClr val="tx1"/>
                </a:solidFill>
              </a:rPr>
              <a:t>и порядок их применения устанавливает закон. Работодатель вправе назначить взыскание только за виновное нарушение трудовой дисциплины. 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Меры дисциплинарного взыскания устанавливает статья 192 ТК: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1) замечание;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2) выговор;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3) увольнение по соответствующим основаниям.</a:t>
            </a:r>
          </a:p>
          <a:p>
            <a:pPr algn="just"/>
            <a:endParaRPr lang="ru-RU" sz="4000" b="1" dirty="0">
              <a:solidFill>
                <a:schemeClr val="tx1"/>
              </a:solidFill>
            </a:endParaRPr>
          </a:p>
          <a:p>
            <a:pPr algn="just"/>
            <a:r>
              <a:rPr lang="ru-RU" sz="4000" b="1" dirty="0">
                <a:solidFill>
                  <a:schemeClr val="tx1"/>
                </a:solidFill>
              </a:rPr>
              <a:t>Меры </a:t>
            </a:r>
            <a:r>
              <a:rPr lang="ru-RU" sz="4000" b="1" dirty="0" smtClean="0">
                <a:solidFill>
                  <a:schemeClr val="tx1"/>
                </a:solidFill>
              </a:rPr>
              <a:t>материального </a:t>
            </a:r>
            <a:r>
              <a:rPr lang="ru-RU" sz="4000" b="1" dirty="0">
                <a:solidFill>
                  <a:schemeClr val="tx1"/>
                </a:solidFill>
              </a:rPr>
              <a:t>воздействия </a:t>
            </a:r>
            <a:r>
              <a:rPr lang="ru-RU" sz="4000" dirty="0">
                <a:solidFill>
                  <a:schemeClr val="tx1"/>
                </a:solidFill>
              </a:rPr>
              <a:t>и порядок их применения закон не устанавливает. </a:t>
            </a:r>
            <a:r>
              <a:rPr lang="ru-RU" sz="4000" dirty="0" smtClean="0">
                <a:solidFill>
                  <a:schemeClr val="tx1"/>
                </a:solidFill>
              </a:rPr>
              <a:t>Условия применения мер материального воздействия </a:t>
            </a:r>
            <a:r>
              <a:rPr lang="ru-RU" sz="4000" dirty="0">
                <a:solidFill>
                  <a:schemeClr val="tx1"/>
                </a:solidFill>
              </a:rPr>
              <a:t>устанавливает локальный акт организации.</a:t>
            </a: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К мерам </a:t>
            </a:r>
            <a:r>
              <a:rPr lang="ru-RU" sz="4000" dirty="0" smtClean="0">
                <a:solidFill>
                  <a:schemeClr val="tx1"/>
                </a:solidFill>
              </a:rPr>
              <a:t>материального </a:t>
            </a:r>
            <a:r>
              <a:rPr lang="ru-RU" sz="4000" dirty="0">
                <a:solidFill>
                  <a:schemeClr val="tx1"/>
                </a:solidFill>
              </a:rPr>
              <a:t>воздействия относятся, например, премии и льготы, установленные локальными нормативными актами предприятия за достижение производственных целей.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116632"/>
            <a:ext cx="8136904" cy="11099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ru-RU" sz="2000" dirty="0"/>
              <a:t>Чем отличаются меры дисциплинарного взыскания </a:t>
            </a:r>
            <a:r>
              <a:rPr lang="ru-RU" sz="2000" dirty="0" smtClean="0"/>
              <a:t>и </a:t>
            </a:r>
          </a:p>
          <a:p>
            <a:r>
              <a:rPr lang="ru-RU" sz="2000" dirty="0" smtClean="0"/>
              <a:t>меры материального воздействия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0247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569" y="0"/>
            <a:ext cx="9719585" cy="729616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9771" y="104595"/>
            <a:ext cx="8136904" cy="11099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Порядок </a:t>
            </a:r>
            <a:r>
              <a:rPr lang="ru-RU" sz="4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применения мер дисциплинарного взыскания и </a:t>
            </a:r>
            <a:r>
              <a:rPr lang="ru-RU" sz="4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 материального воздействия </a:t>
            </a:r>
            <a:r>
              <a:rPr lang="ru-RU" sz="4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в ООО»АМУРСТАЛЬ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»</a:t>
            </a:r>
            <a:r>
              <a:rPr lang="ru-RU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/>
            </a:r>
            <a:br>
              <a:rPr lang="ru-RU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</a:br>
            <a:r>
              <a:rPr lang="ru-RU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/>
            </a:r>
            <a:br>
              <a:rPr lang="ru-RU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</a:br>
            <a:endParaRPr lang="ru-RU" sz="3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775" y="1385392"/>
            <a:ext cx="8064896" cy="54726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Независимо </a:t>
            </a:r>
            <a:r>
              <a:rPr lang="ru-RU" dirty="0">
                <a:solidFill>
                  <a:schemeClr val="tx1"/>
                </a:solidFill>
              </a:rPr>
              <a:t>от применения к работнику дисциплинарных взысканий за совершение дисциплинарных проступков, указанных в Положении </a:t>
            </a:r>
            <a:r>
              <a:rPr lang="ru-RU" dirty="0" smtClean="0">
                <a:solidFill>
                  <a:schemeClr val="tx1"/>
                </a:solidFill>
              </a:rPr>
              <a:t>об оплате труда и премировании работников ООО «АМУРСТАЛЬ» к </a:t>
            </a:r>
            <a:r>
              <a:rPr lang="ru-RU" dirty="0">
                <a:solidFill>
                  <a:schemeClr val="tx1"/>
                </a:solidFill>
              </a:rPr>
              <a:t>работнику могут быть применены меры материального воздействия (полное либо частичное неначисление премии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положении о премировании указан </a:t>
            </a:r>
            <a:r>
              <a:rPr lang="ru-RU" dirty="0">
                <a:solidFill>
                  <a:schemeClr val="tx1"/>
                </a:solidFill>
              </a:rPr>
              <a:t>перечень </a:t>
            </a:r>
            <a:r>
              <a:rPr lang="ru-RU" dirty="0" smtClean="0">
                <a:solidFill>
                  <a:schemeClr val="tx1"/>
                </a:solidFill>
              </a:rPr>
              <a:t>проступков за которые  премия </a:t>
            </a:r>
            <a:r>
              <a:rPr lang="ru-RU" dirty="0">
                <a:solidFill>
                  <a:schemeClr val="tx1"/>
                </a:solidFill>
              </a:rPr>
              <a:t>не начисляется полностью или может быть </a:t>
            </a:r>
            <a:r>
              <a:rPr lang="ru-RU" dirty="0" smtClean="0">
                <a:solidFill>
                  <a:schemeClr val="tx1"/>
                </a:solidFill>
              </a:rPr>
              <a:t>снижена </a:t>
            </a:r>
            <a:r>
              <a:rPr lang="ru-RU" dirty="0">
                <a:solidFill>
                  <a:schemeClr val="tx1"/>
                </a:solidFill>
              </a:rPr>
              <a:t>в зависимости от степени вины </a:t>
            </a:r>
            <a:r>
              <a:rPr lang="ru-RU" dirty="0" smtClean="0">
                <a:solidFill>
                  <a:schemeClr val="tx1"/>
                </a:solidFill>
              </a:rPr>
              <a:t>работника.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Сроки применения к </a:t>
            </a:r>
            <a:r>
              <a:rPr lang="ru-RU" dirty="0">
                <a:solidFill>
                  <a:schemeClr val="tx1"/>
                </a:solidFill>
              </a:rPr>
              <a:t>работнику мер дисциплинарного взыскания и </a:t>
            </a:r>
            <a:r>
              <a:rPr lang="ru-RU" dirty="0" smtClean="0">
                <a:solidFill>
                  <a:schemeClr val="tx1"/>
                </a:solidFill>
              </a:rPr>
              <a:t>материального воздействия: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Меры материального воздействия - </a:t>
            </a:r>
            <a:r>
              <a:rPr lang="ru-RU" b="1" dirty="0" smtClean="0">
                <a:solidFill>
                  <a:schemeClr val="tx1"/>
                </a:solidFill>
              </a:rPr>
              <a:t>полное </a:t>
            </a:r>
            <a:r>
              <a:rPr lang="ru-RU" b="1" dirty="0">
                <a:solidFill>
                  <a:schemeClr val="tx1"/>
                </a:solidFill>
              </a:rPr>
              <a:t>либо частичное неначисление премии осуществляется в месяце, в котором был обнаружен дисциплинарный проступок работника.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Меры дисциплинарного взыскания (замечание, выговор, увольнение) -  </a:t>
            </a:r>
            <a:r>
              <a:rPr lang="ru-RU" b="1" dirty="0" smtClean="0">
                <a:solidFill>
                  <a:schemeClr val="tx1"/>
                </a:solidFill>
              </a:rPr>
              <a:t>можно </a:t>
            </a:r>
            <a:r>
              <a:rPr lang="ru-RU" b="1" dirty="0">
                <a:solidFill>
                  <a:schemeClr val="tx1"/>
                </a:solidFill>
              </a:rPr>
              <a:t>применить  не позднее одного месяца со дня обнаружения проступка</a:t>
            </a:r>
            <a:r>
              <a:rPr lang="ru-RU" dirty="0">
                <a:solidFill>
                  <a:schemeClr val="tx1"/>
                </a:solidFill>
              </a:rPr>
              <a:t>, не считая времени болезни работника, пребывания его в отпуске и не позднее шести месяцев со дня совершения проступка (ст. 193 ТК).</a:t>
            </a:r>
          </a:p>
          <a:p>
            <a:pPr marL="457200" indent="-457200" algn="just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Днем </a:t>
            </a:r>
            <a:r>
              <a:rPr lang="ru-RU" dirty="0">
                <a:solidFill>
                  <a:schemeClr val="tx1"/>
                </a:solidFill>
              </a:rPr>
              <a:t>обнаружения проступка считается день, когда руководителю, в подчинении которого находится работник, стало известно о совершении проступка, независимо от того, наделен ли он правом наложения дисциплинарных взысканий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Кроме того, ежемесячная премия за выполнение установленных КПЭ начисляется работникам в полном размере при достижении (выполнении) ими установленных приложениями к Положениям об оплате труда и премировании цехов нормативных параметров КПЭ и отсутствии случаев нарушений трудовой дисциплины и (или) производственных упущений(проступков), перечисленных в указанных Положениях.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07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258</TotalTime>
  <Words>336</Words>
  <Application>Microsoft Office PowerPoint</Application>
  <PresentationFormat>Экран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СИТУАЦИЯ</dc:title>
  <dc:creator>Федотова Любовь Сергеевна</dc:creator>
  <cp:lastModifiedBy>Федотова Любовь Сергеевна</cp:lastModifiedBy>
  <cp:revision>101</cp:revision>
  <dcterms:created xsi:type="dcterms:W3CDTF">2023-11-17T04:29:28Z</dcterms:created>
  <dcterms:modified xsi:type="dcterms:W3CDTF">2023-12-11T05:00:05Z</dcterms:modified>
</cp:coreProperties>
</file>