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6" r:id="rId3"/>
    <p:sldId id="262" r:id="rId4"/>
    <p:sldId id="261" r:id="rId5"/>
    <p:sldId id="273" r:id="rId6"/>
    <p:sldId id="274" r:id="rId7"/>
    <p:sldId id="275" r:id="rId8"/>
    <p:sldId id="260" r:id="rId9"/>
    <p:sldId id="276" r:id="rId10"/>
    <p:sldId id="259" r:id="rId11"/>
    <p:sldId id="277" r:id="rId12"/>
    <p:sldId id="258" r:id="rId13"/>
    <p:sldId id="266" r:id="rId14"/>
    <p:sldId id="270" r:id="rId15"/>
    <p:sldId id="278" r:id="rId16"/>
    <p:sldId id="279" r:id="rId17"/>
    <p:sldId id="269" r:id="rId18"/>
    <p:sldId id="280" r:id="rId19"/>
    <p:sldId id="268" r:id="rId20"/>
    <p:sldId id="281" r:id="rId21"/>
    <p:sldId id="272" r:id="rId22"/>
    <p:sldId id="271" r:id="rId23"/>
    <p:sldId id="282" r:id="rId24"/>
    <p:sldId id="286" r:id="rId25"/>
    <p:sldId id="284" r:id="rId26"/>
    <p:sldId id="283" r:id="rId27"/>
    <p:sldId id="285" r:id="rId28"/>
    <p:sldId id="287" r:id="rId2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424" y="1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DCD7F-DFCF-4062-B26E-8C6CFF633003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7334A-D24D-422D-91F0-5AE588C80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8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6C03-50DA-4B86-9305-F41C366D1E5B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4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20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5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75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05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45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26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6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95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03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2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9D793-C7FF-472E-BA62-762663227B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DF4C-F1E3-4D34-A5D0-316A58BB63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32" y="539552"/>
            <a:ext cx="6602446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1. В каком порядке применяется дисциплинарное взыскание к работнику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32" y="1883045"/>
            <a:ext cx="6606734" cy="60733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Порядок применения дисциплинарного взыскания к работнику предусматривает следующие ваши действия: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	зафиксируйте проступок работника;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	проверьте соблюдение сроков привлечения к дисциплинарной ответственности;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	затребуйте у работника письменное объяснение;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	составьте акт, если работник не представил объяснение в установленный срок;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	убедитесь, что есть основания для применения взыскания;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•	оформите взыскание при наличии оснований.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Далее подробно рассмотрим, что именно следует делать на каждом этапе процедуры.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50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7384" y="179512"/>
            <a:ext cx="6746462" cy="8640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Образец </a:t>
            </a:r>
            <a:r>
              <a:rPr lang="ru-RU" sz="3100" dirty="0"/>
              <a:t>докладной записки о совершении дисциплинарного проступка</a:t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3" y="1115616"/>
            <a:ext cx="5184576" cy="657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204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9552"/>
            <a:ext cx="6719078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6. </a:t>
            </a:r>
            <a:r>
              <a:rPr lang="ru-RU" sz="3100" dirty="0"/>
              <a:t>В какие сроки к работнику можно применить дисциплинарное взыскание</a:t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24" y="1883045"/>
            <a:ext cx="6732748" cy="57132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Дисциплинарное </a:t>
            </a:r>
            <a:r>
              <a:rPr lang="ru-RU" dirty="0">
                <a:solidFill>
                  <a:schemeClr val="tx1"/>
                </a:solidFill>
              </a:rPr>
              <a:t>взыскание нельзя применить, если истекли сроки, установленные ст. 193 ТК РФ.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Срок</a:t>
            </a:r>
            <a:r>
              <a:rPr lang="ru-RU" dirty="0">
                <a:solidFill>
                  <a:schemeClr val="tx1"/>
                </a:solidFill>
              </a:rPr>
              <a:t>, в течение которого вы можете применить к работнику дисциплинарное взыскание, - не позднее шести месяцев со дня совершения проступка работником, а по результатам ревизии, проверки финансово-хозяйственной деятельности или аудиторской проверки - не позднее двух лет со дня его совершения. Взыскание за несоблюдение работником ограничений и запретов, установленных законодательством РФ о противодействии коррупции, можно применить не позднее трех лет со дня совершения такого проступка. В эти сроки не включается время производства по уголовному делу (ч. 4 ст. 193 ТК РФ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В то же время ключевой срок - это месяц со дня обнаружения проступка (ч. 3 ст. 193 ТК РФ, </a:t>
            </a:r>
            <a:r>
              <a:rPr lang="ru-RU" b="1" dirty="0" err="1">
                <a:solidFill>
                  <a:schemeClr val="tx1"/>
                </a:solidFill>
              </a:rPr>
              <a:t>пп</a:t>
            </a:r>
            <a:r>
              <a:rPr lang="ru-RU" b="1" dirty="0">
                <a:solidFill>
                  <a:schemeClr val="tx1"/>
                </a:solidFill>
              </a:rPr>
              <a:t>. "а" п. 34 Постановления Пленума Верховного Суда РФ от 17.03.2004 N 2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Рассчитывая </a:t>
            </a:r>
            <a:r>
              <a:rPr lang="ru-RU" dirty="0">
                <a:solidFill>
                  <a:schemeClr val="tx1"/>
                </a:solidFill>
              </a:rPr>
              <a:t>этот срок, не включайте в него время, когда работник болел или пребывал в отпуске (независимо от вида отпуска), а также время, необходимое на учет мнения представительного органа работников (ч. 3 ст. 193 ТК РФ, </a:t>
            </a:r>
            <a:r>
              <a:rPr lang="ru-RU" dirty="0" err="1">
                <a:solidFill>
                  <a:schemeClr val="tx1"/>
                </a:solidFill>
              </a:rPr>
              <a:t>пп</a:t>
            </a:r>
            <a:r>
              <a:rPr lang="ru-RU" dirty="0">
                <a:solidFill>
                  <a:schemeClr val="tx1"/>
                </a:solidFill>
              </a:rPr>
              <a:t>. "в", "г" п. 34 Постановления Пленума Верховного Суда РФ от 17.03.2004 N 2).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А </a:t>
            </a:r>
            <a:r>
              <a:rPr lang="ru-RU" dirty="0">
                <a:solidFill>
                  <a:schemeClr val="tx1"/>
                </a:solidFill>
              </a:rPr>
              <a:t>вот на время отсутствия работника по другим причинам этот срок не прерывайте, например если работник использовал дни отдыха (отгулы) независимо от их продолжительности (</a:t>
            </a:r>
            <a:r>
              <a:rPr lang="ru-RU" dirty="0" err="1">
                <a:solidFill>
                  <a:schemeClr val="tx1"/>
                </a:solidFill>
              </a:rPr>
              <a:t>пп</a:t>
            </a:r>
            <a:r>
              <a:rPr lang="ru-RU" dirty="0">
                <a:solidFill>
                  <a:schemeClr val="tx1"/>
                </a:solidFill>
              </a:rPr>
              <a:t>. "в" п. 34 Постановления Пленума Верховного Суда РФ от 17.03.2004 N 2).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То </a:t>
            </a:r>
            <a:r>
              <a:rPr lang="ru-RU" dirty="0">
                <a:solidFill>
                  <a:schemeClr val="tx1"/>
                </a:solidFill>
              </a:rPr>
              <a:t>есть месяц, в течение которого вы можете привлечь работника к ответственности, "гибкий".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53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539552"/>
            <a:ext cx="6102678" cy="1248139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7. </a:t>
            </a:r>
            <a:r>
              <a:rPr lang="ru-RU" sz="3100" dirty="0"/>
              <a:t>Как получить у работника объяснительную записку</a:t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045"/>
            <a:ext cx="6156684" cy="4609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Затребуйте </a:t>
            </a:r>
            <a:r>
              <a:rPr lang="ru-RU" dirty="0">
                <a:solidFill>
                  <a:schemeClr val="tx1"/>
                </a:solidFill>
              </a:rPr>
              <a:t>от работника письменное объяснение (ч. 1 ст. 193 ТК РФ).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Если вы этого не сделаете, то нарушите право работника на предоставление объяснения. Даже если он по собственной инициативе представит вам письменные объяснения, то в случае спора суд может посчитать, что вы нарушили процедуру привлечения к дисциплинарной ответственности. Есть судебные решения, в которых отражен подобный подход (см., например, Апелляционное определение Московского областного суда от 16.08.2017 по делу N 33-25251/2017).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объяснение работнику дается два рабочих дня. Если он проигнорирует ваш запрос и по истечении двух рабочих дней не представит объяснение, вам нужно составить акт об этом (ч. 1 ст. 193 ТК РФ). По мнению специалистов </a:t>
            </a:r>
            <a:r>
              <a:rPr lang="ru-RU" dirty="0" err="1">
                <a:solidFill>
                  <a:schemeClr val="tx1"/>
                </a:solidFill>
              </a:rPr>
              <a:t>Роструда</a:t>
            </a:r>
            <a:r>
              <a:rPr lang="ru-RU" dirty="0">
                <a:solidFill>
                  <a:schemeClr val="tx1"/>
                </a:solidFill>
              </a:rPr>
              <a:t>, под рабочими днями в ч. 1 ст. 193 ТК РФ подразумеваются дни, которые являются рабочими для самого работника в соответствии с его графиком работы (сайт "</a:t>
            </a:r>
            <a:r>
              <a:rPr lang="ru-RU" dirty="0" err="1">
                <a:solidFill>
                  <a:schemeClr val="tx1"/>
                </a:solidFill>
              </a:rPr>
              <a:t>Онлайнинспекция.рф</a:t>
            </a:r>
            <a:r>
              <a:rPr lang="ru-RU" dirty="0" smtClean="0">
                <a:solidFill>
                  <a:schemeClr val="tx1"/>
                </a:solidFill>
              </a:rPr>
              <a:t>").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Обратите внимание, что отсутствие объяснений не препятствие для вас применить к работнику дисциплинарное взыскание (ч. 2 ст. 193 ТК РФ).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39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539552"/>
            <a:ext cx="6102678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8. Как </a:t>
            </a:r>
            <a:r>
              <a:rPr lang="ru-RU" sz="2700" dirty="0"/>
              <a:t>составить уведомление работнику о необходимости дать письменные объяснения</a:t>
            </a:r>
            <a:br>
              <a:rPr lang="ru-RU" sz="2700" dirty="0"/>
            </a:br>
            <a:r>
              <a:rPr lang="ru-RU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045"/>
            <a:ext cx="6156684" cy="4609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Составьте </a:t>
            </a:r>
            <a:r>
              <a:rPr lang="ru-RU" dirty="0">
                <a:solidFill>
                  <a:schemeClr val="tx1"/>
                </a:solidFill>
              </a:rPr>
              <a:t>уведомление в произвольной </a:t>
            </a:r>
            <a:r>
              <a:rPr lang="ru-RU" dirty="0" smtClean="0">
                <a:solidFill>
                  <a:schemeClr val="tx1"/>
                </a:solidFill>
              </a:rPr>
              <a:t>форме в </a:t>
            </a:r>
            <a:r>
              <a:rPr lang="ru-RU" dirty="0">
                <a:solidFill>
                  <a:schemeClr val="tx1"/>
                </a:solidFill>
              </a:rPr>
              <a:t>соответствии с СТП </a:t>
            </a:r>
            <a:r>
              <a:rPr lang="ru-RU" dirty="0" smtClean="0">
                <a:solidFill>
                  <a:schemeClr val="tx1"/>
                </a:solidFill>
              </a:rPr>
              <a:t>14, </a:t>
            </a:r>
            <a:r>
              <a:rPr lang="ru-RU" dirty="0">
                <a:solidFill>
                  <a:schemeClr val="tx1"/>
                </a:solidFill>
              </a:rPr>
              <a:t>так как нормативно утвержденной нет.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Наличие такого уведомления будет свидетельствовать о том, что вами соблюдены требования ч. 1 ст. 193 ТК РФ.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Рекомендуем включить в него: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1)	должность и Ф.И.О. работника, которому оно адресовано;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2)	просьбу представить письменное объяснение, а также почему вы просите его представить (коротко изложите информацию о дисциплинарном проступке работника);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3)	сведения о том, куда и в какое время должно быть представлено письменное объяснение;</a:t>
            </a:r>
          </a:p>
          <a:p>
            <a:pPr marL="514350" indent="-514350" algn="just">
              <a:buAutoNum type="arabicParenR" startAt="4"/>
            </a:pPr>
            <a:r>
              <a:rPr lang="ru-RU" dirty="0" smtClean="0">
                <a:solidFill>
                  <a:schemeClr val="tx1"/>
                </a:solidFill>
              </a:rPr>
              <a:t>просьбу </a:t>
            </a:r>
            <a:r>
              <a:rPr lang="ru-RU" dirty="0">
                <a:solidFill>
                  <a:schemeClr val="tx1"/>
                </a:solidFill>
              </a:rPr>
              <a:t>представить документ, подтверждающий уважительную причину неисполнения (ненадлежащего исполнения) работником трудовых обязанностей, если он есть у работника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Ознакомьте работника с уведомлением о даче объяснений под подпись, чтобы впоследствии доказать, что вы действительно запрашивали у работника объяснения в соответствии с требованием ч. 1 ст. 193 ТК РФ. Для этого можете предусмотреть специальную графу для ознакомления в тексте уведомления. Если работник откажется ставить подпись об ознакомлении, зачитайте содержание уведомления в присутствии еще двух работников </a:t>
            </a:r>
            <a:r>
              <a:rPr lang="ru-RU" dirty="0" smtClean="0">
                <a:solidFill>
                  <a:schemeClr val="tx1"/>
                </a:solidFill>
              </a:rPr>
              <a:t>организации. </a:t>
            </a:r>
            <a:r>
              <a:rPr lang="ru-RU" dirty="0">
                <a:solidFill>
                  <a:schemeClr val="tx1"/>
                </a:solidFill>
              </a:rPr>
              <a:t>После этого составьте акт об отказе от ознакомления с уведомлением.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16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640" y="539552"/>
            <a:ext cx="6530438" cy="105611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>Образец </a:t>
            </a:r>
            <a:r>
              <a:rPr lang="ru-RU" sz="3100" dirty="0"/>
              <a:t>уведомления о необходимости дать письменное объяснение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7" y="1691680"/>
            <a:ext cx="6102209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816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9552"/>
            <a:ext cx="6719078" cy="12241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/>
              <a:t>Образец акта об отказе в ознакомлении с уведомлением о необходимости дать письменное объяснение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1" y="1835696"/>
            <a:ext cx="5760640" cy="6241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178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467544"/>
            <a:ext cx="6102678" cy="112812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9. </a:t>
            </a:r>
            <a:r>
              <a:rPr lang="ru-RU" sz="2700" dirty="0"/>
              <a:t>Как должна быть составлена объяснительная записка работника о нарушении трудовой дисциплины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045"/>
            <a:ext cx="6156684" cy="4609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К </a:t>
            </a:r>
            <a:r>
              <a:rPr lang="ru-RU" sz="1900" dirty="0">
                <a:solidFill>
                  <a:schemeClr val="tx1"/>
                </a:solidFill>
              </a:rPr>
              <a:t>объяснительной записке работника о нарушении трудовой дисциплины нет нормативных требований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</a:rPr>
              <a:t>Пусть работник составит ее в произвольной форме, опишет все причины и обстоятельства, из-за которых он не смог выполнить свои трудовые обязанности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</a:rPr>
              <a:t>В объяснительной должна стоять дата представления объяснений (в рамках установленного срока - двух рабочих дней после запроса вами объяснений с учетом ч. 1 ст. 193 ТК РФ) и подпись работника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</a:rPr>
              <a:t>Работник может приложить к своей объяснительной любые документы, которые он считает доказательствами его невиновности в совершении проступка.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95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467544"/>
            <a:ext cx="6048672" cy="8640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Образец </a:t>
            </a:r>
            <a:r>
              <a:rPr lang="ru-RU" sz="3100" dirty="0"/>
              <a:t>объяснительной записки работника</a:t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650052"/>
            <a:ext cx="5907593" cy="642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954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539552"/>
            <a:ext cx="6102678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10.Как </a:t>
            </a:r>
            <a:r>
              <a:rPr lang="ru-RU" sz="3100" dirty="0"/>
              <a:t>составить акт об отказе работника дать объяснения</a:t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046"/>
            <a:ext cx="6156684" cy="59533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правило, в составлении акта участвуют не менее трех работников. Обычно это непосредственный руководитель работника, а двое остальных - любые работники - свидетели того, что работник отказался дать объяснения.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Обратите </a:t>
            </a:r>
            <a:r>
              <a:rPr lang="ru-RU" dirty="0">
                <a:solidFill>
                  <a:schemeClr val="tx1"/>
                </a:solidFill>
              </a:rPr>
              <a:t>внимание, что работник может сразу (как только вы запросите) отказать вам в представлении объяснений, однако не составляйте акт сразу. Вам нужно составить его по истечении двух рабочих дней со дня затребований объяснений (ч. 1 ст. 193 ТК РФ). Чтобы избежать риска признания процедуры применения дисциплинарного взыскания незаконной, указанный срок рекомендуем исчислять с рабочего дня, следующего за датой вручения работнику уведомления.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Внимание! На практике вы можете столкнуться со следующим мнением. Если работник сразу отказался дать объяснения, предлагают фиксировать это, не дожидаясь истечения двух дней, и как можно скорее применять взыскание. Тем не менее это очень рискованно для вас. В случае спора суд может посчитать "досрочное" составление акта нарушением процедуры привлечения к дисциплинарной ответственности, а значит, признать взыскание незаконным. Поэтому лучше не спешить и дождаться истечения двух рабочих дней и после этого составить акт.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 акте отразите: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1)	Ф.И.О. и должность лиц, составивших акт;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2)	описание проступка, по которому вы затребовали у работника объяснение;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3)	реквизиты уведомления о даче объяснений;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4)	информацию об отказе от представления объяснений.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 этом непредставление работником объяснения не является препятствием для применения дисциплинарного взыскания (ч. 2 ст. 193 ТК РФ).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88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179512"/>
            <a:ext cx="6102678" cy="105611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Образец </a:t>
            </a:r>
            <a:r>
              <a:rPr lang="ru-RU" sz="3100" dirty="0"/>
              <a:t>акта об отказе дать объяснение</a:t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331640"/>
            <a:ext cx="5360640" cy="632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273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640" y="539552"/>
            <a:ext cx="6606734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>2. Как </a:t>
            </a:r>
            <a:r>
              <a:rPr lang="ru-RU" sz="3100" dirty="0"/>
              <a:t>зафиксировать факт невыполнения работником должностных обязанностей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640" y="1883045"/>
            <a:ext cx="6588732" cy="4609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Как только вы узнали о том, что работник совершил проступок, зафиксируйте это документально. Несмотря на то что в законе не содержится разъяснений, как это сделать, мы рекомендуем использовать следующие документы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) акт </a:t>
            </a:r>
            <a:r>
              <a:rPr lang="ru-RU" dirty="0">
                <a:solidFill>
                  <a:schemeClr val="tx1"/>
                </a:solidFill>
              </a:rPr>
              <a:t>о нарушении трудовой дисциплины;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2) докладную </a:t>
            </a:r>
            <a:r>
              <a:rPr lang="ru-RU" dirty="0">
                <a:solidFill>
                  <a:schemeClr val="tx1"/>
                </a:solidFill>
              </a:rPr>
              <a:t>записку о нарушении трудовой дисциплины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 помощью этих документов вы зафиксируете не только суть нарушения, но и день обнаружения проступка. Впоследствии это позволит вам правильно определить срок применения взыскания.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43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539552"/>
            <a:ext cx="6102678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11. </a:t>
            </a:r>
            <a:r>
              <a:rPr lang="ru-RU" sz="2700" dirty="0"/>
              <a:t>Как оформить применение к работнику дисциплинарного взыскания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045"/>
            <a:ext cx="6156684" cy="4609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Для </a:t>
            </a:r>
            <a:r>
              <a:rPr lang="ru-RU" dirty="0">
                <a:solidFill>
                  <a:schemeClr val="tx1"/>
                </a:solidFill>
              </a:rPr>
              <a:t>оформления дисциплинарного взыскания вам нужно издать приказ о наложении дисциплинарного взыскания, ознакомить с ним работника или составить специальный акт об отказе от ознакомления с таким приказом. Это нужно сделать как при применении дисциплинарного взыскания - увольнения, так и любых других дисциплинарных взысканий.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В </a:t>
            </a:r>
            <a:r>
              <a:rPr lang="ru-RU" dirty="0">
                <a:solidFill>
                  <a:schemeClr val="tx1"/>
                </a:solidFill>
              </a:rPr>
              <a:t>трудовую книжку (в случае ее ведения) и сведения о трудовой деятельности нужно внести запись только о дисциплинарном взыскании - увольнении. Записи о других дисциплинарных взысканиях не вносятся (ч. 4 ст. 66, ч. 1, 2 ст. 66.1 ТК РФ, п. 5 Порядка ведения и хранения трудовых книжек).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Но </a:t>
            </a:r>
            <a:r>
              <a:rPr lang="ru-RU" dirty="0">
                <a:solidFill>
                  <a:schemeClr val="tx1"/>
                </a:solidFill>
              </a:rPr>
              <a:t>до того как оформить перечисленные документы, вам нужно будет оценить важные обстоятельства проступка.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05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539552"/>
            <a:ext cx="6102678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12. </a:t>
            </a:r>
            <a:r>
              <a:rPr lang="ru-RU" sz="3100" dirty="0"/>
              <a:t>Что учесть, прежде чем оформить дисциплинарное взыскание</a:t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701"/>
            <a:ext cx="6156684" cy="69127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Прежде </a:t>
            </a:r>
            <a:r>
              <a:rPr lang="ru-RU" sz="4000" dirty="0">
                <a:solidFill>
                  <a:schemeClr val="tx1"/>
                </a:solidFill>
              </a:rPr>
              <a:t>чем оформить дисциплинарное взыскание, вам нужно на основании собранных прежде документов (в частности, акта о фиксации проступка, письменного объяснения работника) оценить: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1)	насколько тяжелым является совершенный работником проступок;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2)	при каких обстоятельствах он был совершен, являются ли уважительными причины его совершения;</a:t>
            </a:r>
          </a:p>
          <a:p>
            <a:pPr marL="742950" indent="-742950" algn="just">
              <a:buAutoNum type="arabicParenR" startAt="3"/>
            </a:pPr>
            <a:r>
              <a:rPr lang="ru-RU" sz="4000" dirty="0" smtClean="0">
                <a:solidFill>
                  <a:schemeClr val="tx1"/>
                </a:solidFill>
              </a:rPr>
              <a:t>есть </a:t>
            </a:r>
            <a:r>
              <a:rPr lang="ru-RU" sz="4000" dirty="0">
                <a:solidFill>
                  <a:schemeClr val="tx1"/>
                </a:solidFill>
              </a:rPr>
              <a:t>ли вина работника, а также каким было его поведение, как в целом он относится к труду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</a:p>
          <a:p>
            <a:pPr marL="742950" indent="-742950" algn="just">
              <a:buAutoNum type="arabicParenR" startAt="3"/>
            </a:pPr>
            <a:endParaRPr lang="ru-RU" sz="4000" dirty="0">
              <a:solidFill>
                <a:schemeClr val="tx1"/>
              </a:solidFill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Это </a:t>
            </a:r>
            <a:r>
              <a:rPr lang="ru-RU" sz="4000" dirty="0">
                <a:solidFill>
                  <a:schemeClr val="tx1"/>
                </a:solidFill>
              </a:rPr>
              <a:t>позволит доказать, что вами перед применением взыскания были выполнены требования закона и учтены разъяснения суда, а именно ч. 1, 5 ст. 192 ТК РФ, п. 53 Постановления Пленума Верховного Суда РФ от 17.03.2004 N 2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 По </a:t>
            </a:r>
            <a:r>
              <a:rPr lang="ru-RU" sz="4000" dirty="0">
                <a:solidFill>
                  <a:schemeClr val="tx1"/>
                </a:solidFill>
              </a:rPr>
              <a:t>итогам оценки документов вы можете объявить работнику одно из следующих взысканий: замечание, выговор или увольнение по соответствующим основаниям (ч. 1 ст. 192 ТК РФ).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 Иной </a:t>
            </a:r>
            <a:r>
              <a:rPr lang="ru-RU" sz="4000" dirty="0">
                <a:solidFill>
                  <a:schemeClr val="tx1"/>
                </a:solidFill>
              </a:rPr>
              <a:t>вид взыскания вы вправе применить, если он предусмотрен для вашей организации специальным федеральным законом, уставом, положением о дисциплине (ч. 2 ст. 192 ТК РФ). </a:t>
            </a:r>
            <a:endParaRPr lang="ru-RU" sz="4000" dirty="0" smtClean="0">
              <a:solidFill>
                <a:schemeClr val="tx1"/>
              </a:solidFill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 Например</a:t>
            </a:r>
            <a:r>
              <a:rPr lang="ru-RU" sz="4000" dirty="0">
                <a:solidFill>
                  <a:schemeClr val="tx1"/>
                </a:solidFill>
              </a:rPr>
              <a:t>, если ваша компания входит в Перечень организаций, на которые распространяется действие Устава о дисциплине работников организаций, эксплуатирующих особо </a:t>
            </a:r>
            <a:r>
              <a:rPr lang="ru-RU" sz="4000" dirty="0" err="1">
                <a:solidFill>
                  <a:schemeClr val="tx1"/>
                </a:solidFill>
              </a:rPr>
              <a:t>радиационно</a:t>
            </a:r>
            <a:r>
              <a:rPr lang="ru-RU" sz="4000" dirty="0">
                <a:solidFill>
                  <a:schemeClr val="tx1"/>
                </a:solidFill>
              </a:rPr>
              <a:t> опасные и </a:t>
            </a:r>
            <a:r>
              <a:rPr lang="ru-RU" sz="4000" dirty="0" err="1">
                <a:solidFill>
                  <a:schemeClr val="tx1"/>
                </a:solidFill>
              </a:rPr>
              <a:t>ядерно</a:t>
            </a:r>
            <a:r>
              <a:rPr lang="ru-RU" sz="4000" dirty="0">
                <a:solidFill>
                  <a:schemeClr val="tx1"/>
                </a:solidFill>
              </a:rPr>
              <a:t> опасные производства и объекты в области использования атомной энергии, вы вправе объявить работнику также такое дисциплинарное взыскание, как строгий выговор (ч. 2 ст. 192 ТК РФ, ч. 4 ст. 1, п. 1 ч. 1 ст. 4 Федерального закона от 08.03.2011 N 35-ФЗ).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39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79512"/>
            <a:ext cx="6098390" cy="141615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13. </a:t>
            </a:r>
            <a:r>
              <a:rPr lang="ru-RU" sz="3100" dirty="0"/>
              <a:t>Как оформить приказ о наложении дисциплинарного взыскания на работника</a:t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701"/>
            <a:ext cx="6156684" cy="600066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  Приказ </a:t>
            </a:r>
            <a:r>
              <a:rPr lang="ru-RU" sz="4000" dirty="0">
                <a:solidFill>
                  <a:schemeClr val="tx1"/>
                </a:solidFill>
              </a:rPr>
              <a:t>о замечании или выговоре составьте </a:t>
            </a:r>
            <a:r>
              <a:rPr lang="ru-RU" sz="4000" dirty="0" smtClean="0">
                <a:solidFill>
                  <a:schemeClr val="tx1"/>
                </a:solidFill>
              </a:rPr>
              <a:t>по форме в </a:t>
            </a:r>
            <a:r>
              <a:rPr lang="ru-RU" sz="4000" dirty="0">
                <a:solidFill>
                  <a:schemeClr val="tx1"/>
                </a:solidFill>
              </a:rPr>
              <a:t>соответствии с СТП 14 «Организация делопроизводства на предприятии и в структурных </a:t>
            </a:r>
            <a:r>
              <a:rPr lang="ru-RU" sz="4000" dirty="0" smtClean="0">
                <a:solidFill>
                  <a:schemeClr val="tx1"/>
                </a:solidFill>
              </a:rPr>
              <a:t>подразделениях», так </a:t>
            </a:r>
            <a:r>
              <a:rPr lang="ru-RU" sz="4000" dirty="0">
                <a:solidFill>
                  <a:schemeClr val="tx1"/>
                </a:solidFill>
              </a:rPr>
              <a:t>как нормативно утвержденной нет.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 А </a:t>
            </a:r>
            <a:r>
              <a:rPr lang="ru-RU" sz="4000" dirty="0">
                <a:solidFill>
                  <a:schemeClr val="tx1"/>
                </a:solidFill>
              </a:rPr>
              <a:t>вот если вы оформляете приказ об увольнении, используйте унифицированную форму N Т-8 либо разработанную вами для таких случаев форму приказа.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  Внимание</a:t>
            </a:r>
            <a:r>
              <a:rPr lang="ru-RU" sz="4000" dirty="0">
                <a:solidFill>
                  <a:schemeClr val="tx1"/>
                </a:solidFill>
              </a:rPr>
              <a:t>! Если дисциплинарным взысканием является увольнение, рекомендуем издать один приказ. Некоторые, ссылаясь на мнение </a:t>
            </a:r>
            <a:r>
              <a:rPr lang="ru-RU" sz="4000" dirty="0" err="1">
                <a:solidFill>
                  <a:schemeClr val="tx1"/>
                </a:solidFill>
              </a:rPr>
              <a:t>Роструда</a:t>
            </a:r>
            <a:r>
              <a:rPr lang="ru-RU" sz="4000" dirty="0">
                <a:solidFill>
                  <a:schemeClr val="tx1"/>
                </a:solidFill>
              </a:rPr>
              <a:t>, выраженное в Письме от 01.06.2011 N 1493-6-1, утверждают, что издание двух приказов (об увольнении и о применении взыскания в виде увольнения) не является нарушением трудового законодательства. В свою очередь суд может как занять аналогичную позицию, так и посчитать издание двух приказов применением нескольких взысканий за один проступок, то есть нарушением ч. 5 ст. 193 ТК РФ. Для вас это может грозить отменой увольнения судом (см. Апелляционное определение Верховного Суда РФ от 09.11.2012 N 60-АПГ12-7).</a:t>
            </a:r>
          </a:p>
          <a:p>
            <a:pPr algn="just"/>
            <a:endParaRPr lang="ru-RU" sz="4000" dirty="0" smtClean="0">
              <a:solidFill>
                <a:schemeClr val="tx1"/>
              </a:solidFill>
            </a:endParaRP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В </a:t>
            </a:r>
            <a:r>
              <a:rPr lang="ru-RU" sz="4000" dirty="0">
                <a:solidFill>
                  <a:schemeClr val="tx1"/>
                </a:solidFill>
              </a:rPr>
              <a:t>приказе о наложении дисциплинарного взыскания укажите, в частности: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1</a:t>
            </a:r>
            <a:r>
              <a:rPr lang="ru-RU" sz="4000" dirty="0" smtClean="0">
                <a:solidFill>
                  <a:schemeClr val="tx1"/>
                </a:solidFill>
              </a:rPr>
              <a:t>) дату </a:t>
            </a:r>
            <a:r>
              <a:rPr lang="ru-RU" sz="4000" dirty="0">
                <a:solidFill>
                  <a:schemeClr val="tx1"/>
                </a:solidFill>
              </a:rPr>
              <a:t>издания приказа, которая не должна выходить за рамки сроков применения взыскания;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2) должность </a:t>
            </a:r>
            <a:r>
              <a:rPr lang="ru-RU" sz="4000" dirty="0">
                <a:solidFill>
                  <a:schemeClr val="tx1"/>
                </a:solidFill>
              </a:rPr>
              <a:t>и Ф.И.О. работника, к которому применяется взыскание;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3) вид </a:t>
            </a:r>
            <a:r>
              <a:rPr lang="ru-RU" sz="4000" dirty="0">
                <a:solidFill>
                  <a:schemeClr val="tx1"/>
                </a:solidFill>
              </a:rPr>
              <a:t>взыскания;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4) проступок</a:t>
            </a:r>
            <a:r>
              <a:rPr lang="ru-RU" sz="4000" dirty="0">
                <a:solidFill>
                  <a:schemeClr val="tx1"/>
                </a:solidFill>
              </a:rPr>
              <a:t>, за который оно применяется;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5) основание </a:t>
            </a:r>
            <a:r>
              <a:rPr lang="ru-RU" sz="4000" dirty="0">
                <a:solidFill>
                  <a:schemeClr val="tx1"/>
                </a:solidFill>
              </a:rPr>
              <a:t>издания приказа - реквизиты документов, которые подтверждают совершение работником проступка (например, акт о совершении проступка, докладная записка, реквизиты уведомления о необходимости дать объяснения, реквизиты объяснительной записки или акта об отказе работника дать объяснения).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      Ознакомьте </a:t>
            </a:r>
            <a:r>
              <a:rPr lang="ru-RU" sz="4000" dirty="0">
                <a:solidFill>
                  <a:schemeClr val="tx1"/>
                </a:solidFill>
              </a:rPr>
              <a:t>работника с приказом под подпись в течение трех рабочих дней со дня его издания. В этот срок не включается время отсутствия работника на работе (ч. 6 ст. 193 ТК РФ). Чтобы избежать споров о соблюдении порядка применения взыскания, рекомендуем в данном случае также учитывать сроки применения взыскания и довести приказ до сведения работника в рамках таких сроков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О том, как составить акт, если работник отказался ознакомиться с приказом, мы рассказали подробнее ниже.</a:t>
            </a: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38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79512"/>
            <a:ext cx="6098390" cy="141615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/>
              <a:t>Образец приказа о наложении дисциплинарного взыскания на работника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658970"/>
            <a:ext cx="5199286" cy="678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4539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79512"/>
            <a:ext cx="6098390" cy="141615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200" dirty="0" smtClean="0"/>
              <a:t>14. </a:t>
            </a:r>
            <a:r>
              <a:rPr lang="ru-RU" sz="2200" dirty="0"/>
              <a:t>Как оформить акт об отказе от ознакомления с приказом о применении дисциплинарного взыскания (кроме увольнения) </a:t>
            </a:r>
            <a:br>
              <a:rPr lang="ru-RU" sz="22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701"/>
            <a:ext cx="5976664" cy="4560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sz="4000" dirty="0">
                <a:solidFill>
                  <a:schemeClr val="tx1"/>
                </a:solidFill>
              </a:rPr>
              <a:t>Составьте акт об отказе от ознакомления с приказом в произвольной </a:t>
            </a:r>
            <a:r>
              <a:rPr lang="ru-RU" sz="4000" dirty="0" smtClean="0">
                <a:solidFill>
                  <a:schemeClr val="tx1"/>
                </a:solidFill>
              </a:rPr>
              <a:t>форме в </a:t>
            </a:r>
            <a:r>
              <a:rPr lang="ru-RU" sz="4000" dirty="0">
                <a:solidFill>
                  <a:schemeClr val="tx1"/>
                </a:solidFill>
              </a:rPr>
              <a:t>соответствии с СТП 14 «Организация делопроизводства на предприятии и в структурных подразделениях</a:t>
            </a:r>
            <a:r>
              <a:rPr lang="ru-RU" sz="4000" dirty="0" smtClean="0">
                <a:solidFill>
                  <a:schemeClr val="tx1"/>
                </a:solidFill>
              </a:rPr>
              <a:t>», </a:t>
            </a:r>
            <a:r>
              <a:rPr lang="ru-RU" sz="4000" dirty="0">
                <a:solidFill>
                  <a:schemeClr val="tx1"/>
                </a:solidFill>
              </a:rPr>
              <a:t>так как нормативно утвержденной нет.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В </a:t>
            </a:r>
            <a:r>
              <a:rPr lang="ru-RU" sz="4000" dirty="0">
                <a:solidFill>
                  <a:schemeClr val="tx1"/>
                </a:solidFill>
              </a:rPr>
              <a:t>документе рекомендуем отразить: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1)	должность и Ф.И.О. работников, составивших акт (как правило, три человека);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2)	сведения о работнике, отказавшемся ознакомиться с приказом о применении дисциплинарного взыскания;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3)	факт отказа от ознакомления с приказом. Для этого укажите реквизиты данного приказа, дату отказа работника от ознакомления с ним.</a:t>
            </a: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67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79512"/>
            <a:ext cx="6098390" cy="141615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/>
              <a:t>Образец акта об отказе от ознакомления с приказом о применении дисциплинарного взыскания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691680"/>
            <a:ext cx="5707869" cy="596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818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79512"/>
            <a:ext cx="6098390" cy="141615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200" dirty="0" smtClean="0"/>
              <a:t>15. </a:t>
            </a:r>
            <a:r>
              <a:rPr lang="ru-RU" sz="2200" dirty="0"/>
              <a:t>Как оформить акт об отказе от ознакомления под подпись с приказом об увольнении по инициативе работодателя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701"/>
            <a:ext cx="5976664" cy="4560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Составьте </a:t>
            </a:r>
            <a:r>
              <a:rPr lang="ru-RU" sz="4000" dirty="0">
                <a:solidFill>
                  <a:schemeClr val="tx1"/>
                </a:solidFill>
              </a:rPr>
              <a:t>акт об отказе от ознакомления с приказом об увольнении в произвольной форме в соответствии с СТП 14 «Организация делопроизводства на предприятии и в структурных подразделениях</a:t>
            </a:r>
            <a:r>
              <a:rPr lang="ru-RU" sz="4000" dirty="0" smtClean="0">
                <a:solidFill>
                  <a:schemeClr val="tx1"/>
                </a:solidFill>
              </a:rPr>
              <a:t>», </a:t>
            </a:r>
            <a:r>
              <a:rPr lang="ru-RU" sz="4000" dirty="0">
                <a:solidFill>
                  <a:schemeClr val="tx1"/>
                </a:solidFill>
              </a:rPr>
              <a:t>так как нормативно утвержденной </a:t>
            </a:r>
            <a:r>
              <a:rPr lang="ru-RU" sz="4000" dirty="0" smtClean="0">
                <a:solidFill>
                  <a:schemeClr val="tx1"/>
                </a:solidFill>
              </a:rPr>
              <a:t>нет.</a:t>
            </a:r>
            <a:endParaRPr lang="ru-RU" sz="4000" dirty="0">
              <a:solidFill>
                <a:schemeClr val="tx1"/>
              </a:solidFill>
            </a:endParaRP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В документе рекомендуем отразить: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1)	должность и Ф.И.О. работников, составивших акт (как правило, три человека);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2)	сведения о работнике, отказавшемся ознакомиться с приказом об увольнении;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3)	факт отказа от ознакомления с приказом. Для этого укажите реквизиты данного приказа, дату отказа работника от ознакомления с ним.</a:t>
            </a:r>
          </a:p>
          <a:p>
            <a:pPr algn="just"/>
            <a:r>
              <a:rPr lang="ru-RU" sz="4000" dirty="0">
                <a:solidFill>
                  <a:schemeClr val="tx1"/>
                </a:solidFill>
              </a:rPr>
              <a:t>Обратите внимание, что, если вы увольняете работника и он отказался знакомиться с приказом об увольнении под подпись, дополнительно проставьте на таком приказе соответствующую запись (ч. 2 ст. 84.1 ТК РФ). Это позволит избежать претензий со стороны контролирующих органов.</a:t>
            </a: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985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79512"/>
            <a:ext cx="6098390" cy="141615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/>
              <a:t>Образец акта об отказе работника подписать приказ об увольнении по инициативе работодателя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3" y="1691680"/>
            <a:ext cx="5400600" cy="643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67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539552"/>
            <a:ext cx="6102678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3100" dirty="0" smtClean="0"/>
              <a:t>3.Как </a:t>
            </a:r>
            <a:r>
              <a:rPr lang="ru-RU" sz="3100" dirty="0"/>
              <a:t>составить акт о нарушении трудовой дисциплины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688" y="1883045"/>
            <a:ext cx="6156684" cy="4609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Как правило, акт используется для фиксации таких проступков, как прогул, опоздание на работу, появление работника на работе в состоянии алкогольного опьянения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правило, в составлении акта участвует </a:t>
            </a:r>
            <a:r>
              <a:rPr lang="ru-RU" dirty="0" smtClean="0">
                <a:solidFill>
                  <a:schemeClr val="tx1"/>
                </a:solidFill>
              </a:rPr>
              <a:t> 3 человека: непосредственный </a:t>
            </a:r>
            <a:r>
              <a:rPr lang="ru-RU" dirty="0">
                <a:solidFill>
                  <a:schemeClr val="tx1"/>
                </a:solidFill>
              </a:rPr>
              <a:t>руководитель работника, двое остальных - любые работники-свидетели совершения работником проступка. </a:t>
            </a:r>
            <a:r>
              <a:rPr lang="ru-RU" dirty="0" smtClean="0">
                <a:solidFill>
                  <a:schemeClr val="tx1"/>
                </a:solidFill>
              </a:rPr>
              <a:t>Акт  составляется по утвержденной  в Положении по обеспечению режима контроля доступа и сохранности ТМЦ форме, либо в соответствии с СТП 14 «Организация делопроизводства на предприятии и в структурных подразделениях»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нем рекомендуем указать: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1)  должности </a:t>
            </a:r>
            <a:r>
              <a:rPr lang="ru-RU" dirty="0">
                <a:solidFill>
                  <a:schemeClr val="tx1"/>
                </a:solidFill>
              </a:rPr>
              <a:t>и Ф.И.О. лиц, составивших акт;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)  должность </a:t>
            </a:r>
            <a:r>
              <a:rPr lang="ru-RU" dirty="0">
                <a:solidFill>
                  <a:schemeClr val="tx1"/>
                </a:solidFill>
              </a:rPr>
              <a:t>и Ф.И.О. работника, совершившего проступок;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)  дату</a:t>
            </a:r>
            <a:r>
              <a:rPr lang="ru-RU" dirty="0">
                <a:solidFill>
                  <a:schemeClr val="tx1"/>
                </a:solidFill>
              </a:rPr>
              <a:t>, время, место обнаружения проступка;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4) описание </a:t>
            </a:r>
            <a:r>
              <a:rPr lang="ru-RU" dirty="0">
                <a:solidFill>
                  <a:schemeClr val="tx1"/>
                </a:solidFill>
              </a:rPr>
              <a:t>проступка - совершенные действия (бездействие), обязанности, которые нарушил работник (с указанием документов, где они отражены);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) последствия </a:t>
            </a:r>
            <a:r>
              <a:rPr lang="ru-RU" dirty="0">
                <a:solidFill>
                  <a:schemeClr val="tx1"/>
                </a:solidFill>
              </a:rPr>
              <a:t>проступка (при наличии) - как доказательство его тяжести.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62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247652"/>
            <a:ext cx="6102678" cy="105611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Образец </a:t>
            </a:r>
            <a:r>
              <a:rPr lang="ru-RU" sz="2000" b="1" dirty="0"/>
              <a:t>акта о появлении работника на рабочем месте в состоянии алкогольного опьянения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38" y="1547664"/>
            <a:ext cx="5462935" cy="729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57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247652"/>
            <a:ext cx="6102678" cy="105611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>Образец акта об отсутствии работника на рабочем месте</a:t>
            </a:r>
            <a:br>
              <a:rPr lang="ru-RU" sz="2000" b="1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9" y="1547664"/>
            <a:ext cx="5112567" cy="634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032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247652"/>
            <a:ext cx="6102678" cy="105611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>Образец акта об опоздании работника на работу</a:t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348813"/>
            <a:ext cx="5978996" cy="723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248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400" y="539552"/>
            <a:ext cx="6102678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4. </a:t>
            </a:r>
            <a:r>
              <a:rPr lang="ru-RU" sz="2700" dirty="0" smtClean="0"/>
              <a:t>Как </a:t>
            </a:r>
            <a:r>
              <a:rPr lang="ru-RU" sz="2700" dirty="0"/>
              <a:t>составить акт об отказе работника ознакомиться под подпись с актом о совершении дисциплинарного проступка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883045"/>
            <a:ext cx="6264696" cy="42669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Составьте </a:t>
            </a:r>
            <a:r>
              <a:rPr lang="ru-RU" sz="2000" dirty="0">
                <a:solidFill>
                  <a:schemeClr val="tx1"/>
                </a:solidFill>
              </a:rPr>
              <a:t>акт об отказе работника ознакомиться под подпись с актом о совершении дисциплинарного проступка 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соответствии с СТП </a:t>
            </a:r>
            <a:r>
              <a:rPr lang="ru-RU" sz="2000" dirty="0" smtClean="0">
                <a:solidFill>
                  <a:schemeClr val="tx1"/>
                </a:solidFill>
              </a:rPr>
              <a:t>14.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Рекомендуем </a:t>
            </a:r>
            <a:r>
              <a:rPr lang="ru-RU" sz="2000" dirty="0">
                <a:solidFill>
                  <a:schemeClr val="tx1"/>
                </a:solidFill>
              </a:rPr>
              <a:t>в нем отразить, в частности: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• Ф.И.О</a:t>
            </a:r>
            <a:r>
              <a:rPr lang="ru-RU" sz="2000" dirty="0">
                <a:solidFill>
                  <a:schemeClr val="tx1"/>
                </a:solidFill>
              </a:rPr>
              <a:t>. и должности лиц, составивших акт. Это могут быть те же лица, которые участвовали в составлении акта о нарушении трудовой дисциплины. Главное, чтобы они были свидетелями такого отказа;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• реквизиты </a:t>
            </a:r>
            <a:r>
              <a:rPr lang="ru-RU" sz="2000" dirty="0">
                <a:solidFill>
                  <a:schemeClr val="tx1"/>
                </a:solidFill>
              </a:rPr>
              <a:t>акта о нарушении трудовой дисциплины;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• информацию </a:t>
            </a:r>
            <a:r>
              <a:rPr lang="ru-RU" sz="2000" dirty="0">
                <a:solidFill>
                  <a:schemeClr val="tx1"/>
                </a:solidFill>
              </a:rPr>
              <a:t>об отказе от ознакомления работника с актом о нарушении трудовой дисциплины.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5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16" y="251520"/>
            <a:ext cx="6721751" cy="12241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dirty="0"/>
              <a:t>Образец акта об отказе работника ознакомиться под подпись с актом о совершении дисциплинарного проступка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8" y="1547664"/>
            <a:ext cx="6203200" cy="6965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196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677" y="0"/>
            <a:ext cx="7289689" cy="9728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32" y="539552"/>
            <a:ext cx="6602446" cy="1056117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5. Как </a:t>
            </a:r>
            <a:r>
              <a:rPr lang="ru-RU" sz="3100" dirty="0"/>
              <a:t>составить докладную записку о нарушении трудовой дисциплины</a:t>
            </a:r>
            <a:br>
              <a:rPr lang="ru-RU" sz="3100" dirty="0"/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32" y="1883045"/>
            <a:ext cx="6660740" cy="4609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Докладную </a:t>
            </a:r>
            <a:r>
              <a:rPr lang="ru-RU" dirty="0">
                <a:solidFill>
                  <a:schemeClr val="tx1"/>
                </a:solidFill>
              </a:rPr>
              <a:t>записку оформите </a:t>
            </a:r>
            <a:r>
              <a:rPr lang="ru-RU" dirty="0" smtClean="0">
                <a:solidFill>
                  <a:schemeClr val="tx1"/>
                </a:solidFill>
              </a:rPr>
              <a:t>произвольно в </a:t>
            </a:r>
            <a:r>
              <a:rPr lang="ru-RU" dirty="0">
                <a:solidFill>
                  <a:schemeClr val="tx1"/>
                </a:solidFill>
              </a:rPr>
              <a:t>соответствии с СТП </a:t>
            </a:r>
            <a:r>
              <a:rPr lang="ru-RU" dirty="0" smtClean="0">
                <a:solidFill>
                  <a:schemeClr val="tx1"/>
                </a:solidFill>
              </a:rPr>
              <a:t>14.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 ней рекомендуем указать: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1</a:t>
            </a:r>
            <a:r>
              <a:rPr lang="ru-RU" dirty="0">
                <a:solidFill>
                  <a:schemeClr val="tx1"/>
                </a:solidFill>
              </a:rPr>
              <a:t>)	должность и Ф.И.О. работника, составившего докладную записку;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2</a:t>
            </a:r>
            <a:r>
              <a:rPr lang="ru-RU" dirty="0">
                <a:solidFill>
                  <a:schemeClr val="tx1"/>
                </a:solidFill>
              </a:rPr>
              <a:t>)	должность и Ф.И.О. работника, совершившего проступок;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3</a:t>
            </a:r>
            <a:r>
              <a:rPr lang="ru-RU" dirty="0">
                <a:solidFill>
                  <a:schemeClr val="tx1"/>
                </a:solidFill>
              </a:rPr>
              <a:t>)	дату, время, место обнаружения проступка;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4</a:t>
            </a:r>
            <a:r>
              <a:rPr lang="ru-RU" dirty="0">
                <a:solidFill>
                  <a:schemeClr val="tx1"/>
                </a:solidFill>
              </a:rPr>
              <a:t>)	описание проступка - совершенные действия (бездействие), обязанности, которые работник нарушил (с указанием документов, где они отражены);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5</a:t>
            </a:r>
            <a:r>
              <a:rPr lang="ru-RU" dirty="0">
                <a:solidFill>
                  <a:schemeClr val="tx1"/>
                </a:solidFill>
              </a:rPr>
              <a:t>)	последствия проступка (при наличии) - как доказательство его тяжести.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72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1830</Words>
  <Application>Microsoft Office PowerPoint</Application>
  <PresentationFormat>Экран (4:3)</PresentationFormat>
  <Paragraphs>167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1_Тема Office</vt:lpstr>
      <vt:lpstr>  1. В каком порядке применяется дисциплинарное взыскание к работнику   </vt:lpstr>
      <vt:lpstr>2. Как зафиксировать факт невыполнения работником должностных обязанностей</vt:lpstr>
      <vt:lpstr>3.Как составить акт о нарушении трудовой дисциплины</vt:lpstr>
      <vt:lpstr> Образец акта о появлении работника на рабочем месте в состоянии алкогольного опьянения </vt:lpstr>
      <vt:lpstr> Образец акта об отсутствии работника на рабочем месте  </vt:lpstr>
      <vt:lpstr> Образец акта об опоздании работника на работу </vt:lpstr>
      <vt:lpstr>  4. Как составить акт об отказе работника ознакомиться под подпись с актом о совершении дисциплинарного проступка   </vt:lpstr>
      <vt:lpstr>  Образец акта об отказе работника ознакомиться под подпись с актом о совершении дисциплинарного проступка   </vt:lpstr>
      <vt:lpstr>   5. Как составить докладную записку о нарушении трудовой дисциплины    </vt:lpstr>
      <vt:lpstr>    Образец докладной записки о совершении дисциплинарного проступка     </vt:lpstr>
      <vt:lpstr>   6. В какие сроки к работнику можно применить дисциплинарное взыскание    </vt:lpstr>
      <vt:lpstr>    7. Как получить у работника объяснительную записку    </vt:lpstr>
      <vt:lpstr>   8. Как составить уведомление работнику о необходимости дать письменные объяснения    </vt:lpstr>
      <vt:lpstr>Образец уведомления о необходимости дать письменное объяснение</vt:lpstr>
      <vt:lpstr>Образец акта об отказе в ознакомлении с уведомлением о необходимости дать письменное объяснение</vt:lpstr>
      <vt:lpstr>   9. Как должна быть составлена объяснительная записка работника о нарушении трудовой дисциплины    </vt:lpstr>
      <vt:lpstr>   Образец объяснительной записки работника    </vt:lpstr>
      <vt:lpstr>   10.Как составить акт об отказе работника дать объяснения    </vt:lpstr>
      <vt:lpstr>    Образец акта об отказе дать объяснение     </vt:lpstr>
      <vt:lpstr>   11. Как оформить применение к работнику дисциплинарного взыскания    </vt:lpstr>
      <vt:lpstr>   12. Что учесть, прежде чем оформить дисциплинарное взыскание    </vt:lpstr>
      <vt:lpstr>    13. Как оформить приказ о наложении дисциплинарного взыскания на работника     </vt:lpstr>
      <vt:lpstr>Образец приказа о наложении дисциплинарного взыскания на работника</vt:lpstr>
      <vt:lpstr>    14. Как оформить акт об отказе от ознакомления с приказом о применении дисциплинарного взыскания (кроме увольнения)      </vt:lpstr>
      <vt:lpstr>Образец акта об отказе от ознакомления с приказом о применении дисциплинарного взыскания</vt:lpstr>
      <vt:lpstr>    15. Как оформить акт об отказе от ознакомления под подпись с приказом об увольнении по инициативе работодателя      </vt:lpstr>
      <vt:lpstr>Образец акта об отказе работника подписать приказ об увольнении по инициативе работодателя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1. В каком порядке применяется дисциплинарное взыскание к работнику   </dc:title>
  <dc:creator>Федотова Любовь Сергеевна</dc:creator>
  <cp:lastModifiedBy>Федотова Любовь Сергеевна</cp:lastModifiedBy>
  <cp:revision>80</cp:revision>
  <dcterms:created xsi:type="dcterms:W3CDTF">2023-11-20T03:47:00Z</dcterms:created>
  <dcterms:modified xsi:type="dcterms:W3CDTF">2023-12-21T23:41:53Z</dcterms:modified>
</cp:coreProperties>
</file>