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7"/>
  </p:notesMasterIdLst>
  <p:sldIdLst>
    <p:sldId id="385" r:id="rId2"/>
    <p:sldId id="481" r:id="rId3"/>
    <p:sldId id="491" r:id="rId4"/>
    <p:sldId id="492" r:id="rId5"/>
    <p:sldId id="493" r:id="rId6"/>
  </p:sldIdLst>
  <p:sldSz cx="9144000" cy="5143500" type="screen16x9"/>
  <p:notesSz cx="6797675" cy="9874250"/>
  <p:defaultTextStyle>
    <a:defPPr>
      <a:defRPr lang="en-US"/>
    </a:defPPr>
    <a:lvl1pPr marL="0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371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4797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7196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69594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2021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4390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6760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39131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6E56B2-9763-4AE8-936C-E4B65F367863}">
          <p14:sldIdLst>
            <p14:sldId id="385"/>
            <p14:sldId id="481"/>
            <p14:sldId id="491"/>
            <p14:sldId id="492"/>
            <p14:sldId id="4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йко Алексей Сергеевич" initials="БАС" lastIdx="1" clrIdx="0">
    <p:extLst>
      <p:ext uri="{19B8F6BF-5375-455C-9EA6-DF929625EA0E}">
        <p15:presenceInfo xmlns:p15="http://schemas.microsoft.com/office/powerpoint/2012/main" xmlns="" userId="S-1-5-21-37687545-2444707694-1998850020-93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7EAE9"/>
    <a:srgbClr val="E6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7133" autoAdjust="0"/>
  </p:normalViewPr>
  <p:slideViewPr>
    <p:cSldViewPr>
      <p:cViewPr>
        <p:scale>
          <a:sx n="140" d="100"/>
          <a:sy n="140" d="100"/>
        </p:scale>
        <p:origin x="-1008" y="-2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D2763B41-3B32-4D43-9925-F6B0947A408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4" y="4690824"/>
            <a:ext cx="5438775" cy="4442939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487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378487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08B6C67B-E84F-479D-83BD-504BD4E13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371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797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7196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9594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2021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390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760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9131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371" indent="0" algn="ctr">
              <a:buNone/>
              <a:defRPr sz="1500"/>
            </a:lvl2pPr>
            <a:lvl3pPr marL="684797" indent="0" algn="ctr">
              <a:buNone/>
              <a:defRPr sz="1400"/>
            </a:lvl3pPr>
            <a:lvl4pPr marL="1027196" indent="0" algn="ctr">
              <a:buNone/>
              <a:defRPr sz="1200"/>
            </a:lvl4pPr>
            <a:lvl5pPr marL="1369594" indent="0" algn="ctr">
              <a:buNone/>
              <a:defRPr sz="1200"/>
            </a:lvl5pPr>
            <a:lvl6pPr marL="1712021" indent="0" algn="ctr">
              <a:buNone/>
              <a:defRPr sz="1200"/>
            </a:lvl6pPr>
            <a:lvl7pPr marL="2054390" indent="0" algn="ctr">
              <a:buNone/>
              <a:defRPr sz="1200"/>
            </a:lvl7pPr>
            <a:lvl8pPr marL="2396760" indent="0" algn="ctr">
              <a:buNone/>
              <a:defRPr sz="1200"/>
            </a:lvl8pPr>
            <a:lvl9pPr marL="2739131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2561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940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918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2" y="273918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3090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39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2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79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3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4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71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95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20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43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67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39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0099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0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71" indent="0">
              <a:buNone/>
              <a:defRPr sz="1500" b="1"/>
            </a:lvl2pPr>
            <a:lvl3pPr marL="684797" indent="0">
              <a:buNone/>
              <a:defRPr sz="1400" b="1"/>
            </a:lvl3pPr>
            <a:lvl4pPr marL="1027196" indent="0">
              <a:buNone/>
              <a:defRPr sz="1200" b="1"/>
            </a:lvl4pPr>
            <a:lvl5pPr marL="1369594" indent="0">
              <a:buNone/>
              <a:defRPr sz="1200" b="1"/>
            </a:lvl5pPr>
            <a:lvl6pPr marL="1712021" indent="0">
              <a:buNone/>
              <a:defRPr sz="1200" b="1"/>
            </a:lvl6pPr>
            <a:lvl7pPr marL="2054390" indent="0">
              <a:buNone/>
              <a:defRPr sz="1200" b="1"/>
            </a:lvl7pPr>
            <a:lvl8pPr marL="2396760" indent="0">
              <a:buNone/>
              <a:defRPr sz="1200" b="1"/>
            </a:lvl8pPr>
            <a:lvl9pPr marL="2739131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71" indent="0">
              <a:buNone/>
              <a:defRPr sz="1500" b="1"/>
            </a:lvl2pPr>
            <a:lvl3pPr marL="684797" indent="0">
              <a:buNone/>
              <a:defRPr sz="1400" b="1"/>
            </a:lvl3pPr>
            <a:lvl4pPr marL="1027196" indent="0">
              <a:buNone/>
              <a:defRPr sz="1200" b="1"/>
            </a:lvl4pPr>
            <a:lvl5pPr marL="1369594" indent="0">
              <a:buNone/>
              <a:defRPr sz="1200" b="1"/>
            </a:lvl5pPr>
            <a:lvl6pPr marL="1712021" indent="0">
              <a:buNone/>
              <a:defRPr sz="1200" b="1"/>
            </a:lvl6pPr>
            <a:lvl7pPr marL="2054390" indent="0">
              <a:buNone/>
              <a:defRPr sz="1200" b="1"/>
            </a:lvl7pPr>
            <a:lvl8pPr marL="2396760" indent="0">
              <a:buNone/>
              <a:defRPr sz="1200" b="1"/>
            </a:lvl8pPr>
            <a:lvl9pPr marL="2739131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687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8C67-0D67-476F-A8CE-649D5107AD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9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CE487-A154-4902-990D-1B6CFCF015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F9D9-B701-4AA8-B4F3-FA5B855DBB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1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644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371" indent="0">
              <a:buNone/>
              <a:defRPr sz="1100"/>
            </a:lvl2pPr>
            <a:lvl3pPr marL="684797" indent="0">
              <a:buNone/>
              <a:defRPr sz="900"/>
            </a:lvl3pPr>
            <a:lvl4pPr marL="1027196" indent="0">
              <a:buNone/>
              <a:defRPr sz="800"/>
            </a:lvl4pPr>
            <a:lvl5pPr marL="1369594" indent="0">
              <a:buNone/>
              <a:defRPr sz="800"/>
            </a:lvl5pPr>
            <a:lvl6pPr marL="1712021" indent="0">
              <a:buNone/>
              <a:defRPr sz="800"/>
            </a:lvl6pPr>
            <a:lvl7pPr marL="2054390" indent="0">
              <a:buNone/>
              <a:defRPr sz="800"/>
            </a:lvl7pPr>
            <a:lvl8pPr marL="2396760" indent="0">
              <a:buNone/>
              <a:defRPr sz="800"/>
            </a:lvl8pPr>
            <a:lvl9pPr marL="273913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644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371" indent="0">
              <a:buNone/>
              <a:defRPr sz="2100"/>
            </a:lvl2pPr>
            <a:lvl3pPr marL="684797" indent="0">
              <a:buNone/>
              <a:defRPr sz="1800"/>
            </a:lvl3pPr>
            <a:lvl4pPr marL="1027196" indent="0">
              <a:buNone/>
              <a:defRPr sz="1500"/>
            </a:lvl4pPr>
            <a:lvl5pPr marL="1369594" indent="0">
              <a:buNone/>
              <a:defRPr sz="1500"/>
            </a:lvl5pPr>
            <a:lvl6pPr marL="1712021" indent="0">
              <a:buNone/>
              <a:defRPr sz="1500"/>
            </a:lvl6pPr>
            <a:lvl7pPr marL="2054390" indent="0">
              <a:buNone/>
              <a:defRPr sz="1500"/>
            </a:lvl7pPr>
            <a:lvl8pPr marL="2396760" indent="0">
              <a:buNone/>
              <a:defRPr sz="1500"/>
            </a:lvl8pPr>
            <a:lvl9pPr marL="2739131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371" indent="0">
              <a:buNone/>
              <a:defRPr sz="1100"/>
            </a:lvl2pPr>
            <a:lvl3pPr marL="684797" indent="0">
              <a:buNone/>
              <a:defRPr sz="900"/>
            </a:lvl3pPr>
            <a:lvl4pPr marL="1027196" indent="0">
              <a:buNone/>
              <a:defRPr sz="800"/>
            </a:lvl4pPr>
            <a:lvl5pPr marL="1369594" indent="0">
              <a:buNone/>
              <a:defRPr sz="800"/>
            </a:lvl5pPr>
            <a:lvl6pPr marL="1712021" indent="0">
              <a:buNone/>
              <a:defRPr sz="800"/>
            </a:lvl6pPr>
            <a:lvl7pPr marL="2054390" indent="0">
              <a:buNone/>
              <a:defRPr sz="800"/>
            </a:lvl7pPr>
            <a:lvl8pPr marL="2396760" indent="0">
              <a:buNone/>
              <a:defRPr sz="800"/>
            </a:lvl8pPr>
            <a:lvl9pPr marL="273913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059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492" tIns="34289" rIns="68492" bIns="342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492" tIns="34289" rIns="68492" bIns="342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492" tIns="34289" rIns="68492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22.03.2024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492" tIns="34289" rIns="68492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492" tIns="34289" rIns="68492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hf hdr="0" ftr="0" dt="0"/>
  <p:txStyles>
    <p:titleStyle>
      <a:lvl1pPr algn="l" defTabSz="68479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14" indent="-171214" algn="l" defTabSz="68479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641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010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380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751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177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576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7974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0401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371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797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196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594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021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390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760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131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raft.org/blog/7456/karierniy-rost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FAC6A0B-F116-B344-97FA-89DE64F6F10B}"/>
              </a:ext>
            </a:extLst>
          </p:cNvPr>
          <p:cNvSpPr/>
          <p:nvPr/>
        </p:nvSpPr>
        <p:spPr>
          <a:xfrm>
            <a:off x="0" y="0"/>
            <a:ext cx="931545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817FB1-2693-5B4A-8527-E22F900CEA69}"/>
              </a:ext>
            </a:extLst>
          </p:cNvPr>
          <p:cNvSpPr txBox="1"/>
          <p:nvPr/>
        </p:nvSpPr>
        <p:spPr>
          <a:xfrm>
            <a:off x="347215" y="1331384"/>
            <a:ext cx="4944865" cy="4301175"/>
          </a:xfrm>
          <a:prstGeom prst="rect">
            <a:avLst/>
          </a:prstGeom>
          <a:noFill/>
        </p:spPr>
        <p:txBody>
          <a:bodyPr wrap="square" lIns="68492" tIns="34289" rIns="68492" bIns="34289" rtlCol="0">
            <a:spAutoFit/>
          </a:bodyPr>
          <a:lstStyle/>
          <a:p>
            <a:pPr algn="ctr">
              <a:lnSpc>
                <a:spcPts val="5505"/>
              </a:lnSpc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компетенций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505"/>
              </a:lnSpc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5505"/>
              </a:lnSpc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5505"/>
              </a:lnSpc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для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мастеров </a:t>
            </a:r>
          </a:p>
          <a:p>
            <a:pPr>
              <a:lnSpc>
                <a:spcPts val="5505"/>
              </a:lnSpc>
            </a:pPr>
            <a:endParaRPr lang="x-none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="" xmlns:a16="http://schemas.microsoft.com/office/drawing/2014/main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="" xmlns:a16="http://schemas.microsoft.com/office/drawing/2014/main" id="{4AEC8BCA-BE8C-C340-92C4-BA1E10575E29}"/>
              </a:ext>
            </a:extLst>
          </p:cNvPr>
          <p:cNvSpPr/>
          <p:nvPr/>
        </p:nvSpPr>
        <p:spPr>
          <a:xfrm>
            <a:off x="4657786" y="994563"/>
            <a:ext cx="4226465" cy="4148939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1577423 w 6712772"/>
              <a:gd name="connsiteY0" fmla="*/ 6068021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1577423 w 6712772"/>
              <a:gd name="connsiteY6" fmla="*/ 6068021 h 6992470"/>
              <a:gd name="connsiteX0" fmla="*/ 0 w 6712772"/>
              <a:gd name="connsiteY0" fmla="*/ 6992470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0" fmla="*/ 0 w 6712772"/>
              <a:gd name="connsiteY0" fmla="*/ 6992470 h 6992470"/>
              <a:gd name="connsiteX1" fmla="*/ 4227756 w 6712772"/>
              <a:gd name="connsiteY1" fmla="*/ 0 h 6992470"/>
              <a:gd name="connsiteX2" fmla="*/ 6712772 w 6712772"/>
              <a:gd name="connsiteY2" fmla="*/ 0 h 6992470"/>
              <a:gd name="connsiteX3" fmla="*/ 6712772 w 6712772"/>
              <a:gd name="connsiteY3" fmla="*/ 6992470 h 6992470"/>
              <a:gd name="connsiteX4" fmla="*/ 0 w 6712772"/>
              <a:gd name="connsiteY4" fmla="*/ 6992470 h 6992470"/>
              <a:gd name="connsiteX0" fmla="*/ 0 w 6098723"/>
              <a:gd name="connsiteY0" fmla="*/ 5986853 h 6992470"/>
              <a:gd name="connsiteX1" fmla="*/ 3613707 w 6098723"/>
              <a:gd name="connsiteY1" fmla="*/ 0 h 6992470"/>
              <a:gd name="connsiteX2" fmla="*/ 6098723 w 6098723"/>
              <a:gd name="connsiteY2" fmla="*/ 0 h 6992470"/>
              <a:gd name="connsiteX3" fmla="*/ 6098723 w 6098723"/>
              <a:gd name="connsiteY3" fmla="*/ 6992470 h 6992470"/>
              <a:gd name="connsiteX4" fmla="*/ 0 w 6098723"/>
              <a:gd name="connsiteY4" fmla="*/ 5986853 h 6992470"/>
              <a:gd name="connsiteX0" fmla="*/ 0 w 6098723"/>
              <a:gd name="connsiteY0" fmla="*/ 5986853 h 5986853"/>
              <a:gd name="connsiteX1" fmla="*/ 3613707 w 6098723"/>
              <a:gd name="connsiteY1" fmla="*/ 0 h 5986853"/>
              <a:gd name="connsiteX2" fmla="*/ 6098723 w 6098723"/>
              <a:gd name="connsiteY2" fmla="*/ 0 h 5986853"/>
              <a:gd name="connsiteX3" fmla="*/ 6098723 w 6098723"/>
              <a:gd name="connsiteY3" fmla="*/ 5977954 h 5986853"/>
              <a:gd name="connsiteX4" fmla="*/ 0 w 6098723"/>
              <a:gd name="connsiteY4" fmla="*/ 5986853 h 5986853"/>
              <a:gd name="connsiteX0" fmla="*/ 0 w 6098723"/>
              <a:gd name="connsiteY0" fmla="*/ 5986853 h 5986853"/>
              <a:gd name="connsiteX1" fmla="*/ 3613707 w 6098723"/>
              <a:gd name="connsiteY1" fmla="*/ 0 h 5986853"/>
              <a:gd name="connsiteX2" fmla="*/ 6098723 w 6098723"/>
              <a:gd name="connsiteY2" fmla="*/ 0 h 5986853"/>
              <a:gd name="connsiteX3" fmla="*/ 6098723 w 6098723"/>
              <a:gd name="connsiteY3" fmla="*/ 5977954 h 5986853"/>
              <a:gd name="connsiteX4" fmla="*/ 0 w 6098723"/>
              <a:gd name="connsiteY4" fmla="*/ 5986853 h 59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8723" h="5986853">
                <a:moveTo>
                  <a:pt x="0" y="5986853"/>
                </a:moveTo>
                <a:lnTo>
                  <a:pt x="3613707" y="0"/>
                </a:lnTo>
                <a:lnTo>
                  <a:pt x="6098723" y="0"/>
                </a:lnTo>
                <a:lnTo>
                  <a:pt x="6098723" y="5977954"/>
                </a:lnTo>
                <a:lnTo>
                  <a:pt x="0" y="5986853"/>
                </a:lnTo>
                <a:close/>
              </a:path>
            </a:pathLst>
          </a:custGeom>
          <a:solidFill>
            <a:srgbClr val="A23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x-none" sz="1000" dirty="0"/>
              <a:t>           </a:t>
            </a:r>
          </a:p>
        </p:txBody>
      </p:sp>
      <p:sp>
        <p:nvSpPr>
          <p:cNvPr id="20" name="Freeform 9">
            <a:extLst>
              <a:ext uri="{FF2B5EF4-FFF2-40B4-BE49-F238E27FC236}">
                <a16:creationId xmlns="" xmlns:a16="http://schemas.microsoft.com/office/drawing/2014/main" id="{35591287-9E94-AB49-9DAF-D02FCD02E565}"/>
              </a:ext>
            </a:extLst>
          </p:cNvPr>
          <p:cNvSpPr>
            <a:spLocks/>
          </p:cNvSpPr>
          <p:nvPr/>
        </p:nvSpPr>
        <p:spPr>
          <a:xfrm>
            <a:off x="5587577" y="0"/>
            <a:ext cx="3733015" cy="4847976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241111 w 6712772"/>
              <a:gd name="connsiteY3" fmla="*/ 8899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241111"/>
              <a:gd name="connsiteY0" fmla="*/ 6895652 h 6992470"/>
              <a:gd name="connsiteX1" fmla="*/ 64546 w 6241111"/>
              <a:gd name="connsiteY1" fmla="*/ 6895652 h 6992470"/>
              <a:gd name="connsiteX2" fmla="*/ 4227756 w 6241111"/>
              <a:gd name="connsiteY2" fmla="*/ 0 h 6992470"/>
              <a:gd name="connsiteX3" fmla="*/ 6241111 w 6241111"/>
              <a:gd name="connsiteY3" fmla="*/ 8899 h 6992470"/>
              <a:gd name="connsiteX4" fmla="*/ 6241111 w 6241111"/>
              <a:gd name="connsiteY4" fmla="*/ 6467413 h 6992470"/>
              <a:gd name="connsiteX5" fmla="*/ 0 w 6241111"/>
              <a:gd name="connsiteY5" fmla="*/ 6992470 h 6992470"/>
              <a:gd name="connsiteX6" fmla="*/ 64546 w 6241111"/>
              <a:gd name="connsiteY6" fmla="*/ 6895652 h 6992470"/>
              <a:gd name="connsiteX0" fmla="*/ 0 w 6363031"/>
              <a:gd name="connsiteY0" fmla="*/ 6992470 h 6992470"/>
              <a:gd name="connsiteX1" fmla="*/ 64546 w 6363031"/>
              <a:gd name="connsiteY1" fmla="*/ 6895652 h 6992470"/>
              <a:gd name="connsiteX2" fmla="*/ 64546 w 6363031"/>
              <a:gd name="connsiteY2" fmla="*/ 6895652 h 6992470"/>
              <a:gd name="connsiteX3" fmla="*/ 4227756 w 6363031"/>
              <a:gd name="connsiteY3" fmla="*/ 0 h 6992470"/>
              <a:gd name="connsiteX4" fmla="*/ 6241111 w 6363031"/>
              <a:gd name="connsiteY4" fmla="*/ 8899 h 6992470"/>
              <a:gd name="connsiteX5" fmla="*/ 6363031 w 6363031"/>
              <a:gd name="connsiteY5" fmla="*/ 6589333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29543 w 6241111"/>
              <a:gd name="connsiteY5" fmla="*/ 6482542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29543 w 6241111"/>
              <a:gd name="connsiteY5" fmla="*/ 6491441 h 6992470"/>
              <a:gd name="connsiteX0" fmla="*/ 0 w 6416428"/>
              <a:gd name="connsiteY0" fmla="*/ 6992470 h 6992470"/>
              <a:gd name="connsiteX1" fmla="*/ 64546 w 6416428"/>
              <a:gd name="connsiteY1" fmla="*/ 6895652 h 6992470"/>
              <a:gd name="connsiteX2" fmla="*/ 64546 w 6416428"/>
              <a:gd name="connsiteY2" fmla="*/ 6895652 h 6992470"/>
              <a:gd name="connsiteX3" fmla="*/ 4227756 w 6416428"/>
              <a:gd name="connsiteY3" fmla="*/ 0 h 6992470"/>
              <a:gd name="connsiteX4" fmla="*/ 6241111 w 6416428"/>
              <a:gd name="connsiteY4" fmla="*/ 8899 h 6992470"/>
              <a:gd name="connsiteX5" fmla="*/ 6416428 w 6416428"/>
              <a:gd name="connsiteY5" fmla="*/ 6518138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38441 w 6241111"/>
              <a:gd name="connsiteY5" fmla="*/ 6491439 h 6992470"/>
              <a:gd name="connsiteX0" fmla="*/ 1 w 6176566"/>
              <a:gd name="connsiteY0" fmla="*/ 6895652 h 6895651"/>
              <a:gd name="connsiteX1" fmla="*/ 1 w 6176566"/>
              <a:gd name="connsiteY1" fmla="*/ 6895652 h 6895651"/>
              <a:gd name="connsiteX2" fmla="*/ 4163211 w 6176566"/>
              <a:gd name="connsiteY2" fmla="*/ 0 h 6895651"/>
              <a:gd name="connsiteX3" fmla="*/ 6176566 w 6176566"/>
              <a:gd name="connsiteY3" fmla="*/ 8899 h 6895651"/>
              <a:gd name="connsiteX4" fmla="*/ 6173896 w 6176566"/>
              <a:gd name="connsiteY4" fmla="*/ 6491439 h 6895651"/>
              <a:gd name="connsiteX0" fmla="*/ 0 w 6176565"/>
              <a:gd name="connsiteY0" fmla="*/ 6895652 h 6895652"/>
              <a:gd name="connsiteX1" fmla="*/ 1139107 w 6176565"/>
              <a:gd name="connsiteY1" fmla="*/ 5017907 h 6895652"/>
              <a:gd name="connsiteX2" fmla="*/ 4163210 w 6176565"/>
              <a:gd name="connsiteY2" fmla="*/ 0 h 6895652"/>
              <a:gd name="connsiteX3" fmla="*/ 6176565 w 6176565"/>
              <a:gd name="connsiteY3" fmla="*/ 8899 h 6895652"/>
              <a:gd name="connsiteX4" fmla="*/ 6173895 w 6176565"/>
              <a:gd name="connsiteY4" fmla="*/ 6491439 h 6895652"/>
              <a:gd name="connsiteX0" fmla="*/ 0 w 5936285"/>
              <a:gd name="connsiteY0" fmla="*/ 6495184 h 6495184"/>
              <a:gd name="connsiteX1" fmla="*/ 898827 w 5936285"/>
              <a:gd name="connsiteY1" fmla="*/ 5017907 h 6495184"/>
              <a:gd name="connsiteX2" fmla="*/ 3922930 w 5936285"/>
              <a:gd name="connsiteY2" fmla="*/ 0 h 6495184"/>
              <a:gd name="connsiteX3" fmla="*/ 5936285 w 5936285"/>
              <a:gd name="connsiteY3" fmla="*/ 8899 h 6495184"/>
              <a:gd name="connsiteX4" fmla="*/ 5933615 w 5936285"/>
              <a:gd name="connsiteY4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8899 h 6495184"/>
              <a:gd name="connsiteX3" fmla="*/ 5933615 w 5936285"/>
              <a:gd name="connsiteY3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0 h 6495184"/>
              <a:gd name="connsiteX3" fmla="*/ 5933615 w 5936285"/>
              <a:gd name="connsiteY3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0 h 6495184"/>
              <a:gd name="connsiteX3" fmla="*/ 5933615 w 5936285"/>
              <a:gd name="connsiteY3" fmla="*/ 6491439 h 6495184"/>
              <a:gd name="connsiteX0" fmla="*/ 0 w 6639328"/>
              <a:gd name="connsiteY0" fmla="*/ 6566377 h 6566377"/>
              <a:gd name="connsiteX1" fmla="*/ 3922930 w 6639328"/>
              <a:gd name="connsiteY1" fmla="*/ 71193 h 6566377"/>
              <a:gd name="connsiteX2" fmla="*/ 6639328 w 6639328"/>
              <a:gd name="connsiteY2" fmla="*/ 0 h 6566377"/>
              <a:gd name="connsiteX3" fmla="*/ 5933615 w 6639328"/>
              <a:gd name="connsiteY3" fmla="*/ 6562632 h 6566377"/>
              <a:gd name="connsiteX0" fmla="*/ 0 w 5933615"/>
              <a:gd name="connsiteY0" fmla="*/ 7224923 h 7224923"/>
              <a:gd name="connsiteX1" fmla="*/ 3922930 w 5933615"/>
              <a:gd name="connsiteY1" fmla="*/ 729739 h 7224923"/>
              <a:gd name="connsiteX2" fmla="*/ 5678206 w 5933615"/>
              <a:gd name="connsiteY2" fmla="*/ 0 h 7224923"/>
              <a:gd name="connsiteX3" fmla="*/ 5933615 w 5933615"/>
              <a:gd name="connsiteY3" fmla="*/ 7221178 h 7224923"/>
              <a:gd name="connsiteX0" fmla="*/ 0 w 5945184"/>
              <a:gd name="connsiteY0" fmla="*/ 6521881 h 6521881"/>
              <a:gd name="connsiteX1" fmla="*/ 3922930 w 5945184"/>
              <a:gd name="connsiteY1" fmla="*/ 26697 h 6521881"/>
              <a:gd name="connsiteX2" fmla="*/ 5945184 w 5945184"/>
              <a:gd name="connsiteY2" fmla="*/ 0 h 6521881"/>
              <a:gd name="connsiteX3" fmla="*/ 5933615 w 5945184"/>
              <a:gd name="connsiteY3" fmla="*/ 6518136 h 6521881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4" fmla="*/ 0 w 5936284"/>
              <a:gd name="connsiteY4" fmla="*/ 6504082 h 6504082"/>
              <a:gd name="connsiteX0" fmla="*/ 0 w 5934296"/>
              <a:gd name="connsiteY0" fmla="*/ 6495183 h 6495183"/>
              <a:gd name="connsiteX1" fmla="*/ 3922930 w 5934296"/>
              <a:gd name="connsiteY1" fmla="*/ -1 h 6495183"/>
              <a:gd name="connsiteX2" fmla="*/ 5927385 w 5934296"/>
              <a:gd name="connsiteY2" fmla="*/ 0 h 6495183"/>
              <a:gd name="connsiteX3" fmla="*/ 5933615 w 5934296"/>
              <a:gd name="connsiteY3" fmla="*/ 6491438 h 6495183"/>
              <a:gd name="connsiteX4" fmla="*/ 0 w 5934296"/>
              <a:gd name="connsiteY4" fmla="*/ 6495183 h 6495183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1 h 6495184"/>
              <a:gd name="connsiteX3" fmla="*/ 5933615 w 5936285"/>
              <a:gd name="connsiteY3" fmla="*/ 6491439 h 6495184"/>
              <a:gd name="connsiteX4" fmla="*/ 0 w 5936285"/>
              <a:gd name="connsiteY4" fmla="*/ 6495184 h 6495184"/>
              <a:gd name="connsiteX0" fmla="*/ 0 w 5938692"/>
              <a:gd name="connsiteY0" fmla="*/ 6495184 h 6495184"/>
              <a:gd name="connsiteX1" fmla="*/ 3922930 w 5938692"/>
              <a:gd name="connsiteY1" fmla="*/ 0 h 6495184"/>
              <a:gd name="connsiteX2" fmla="*/ 5936285 w 5938692"/>
              <a:gd name="connsiteY2" fmla="*/ 1 h 6495184"/>
              <a:gd name="connsiteX3" fmla="*/ 5933615 w 5938692"/>
              <a:gd name="connsiteY3" fmla="*/ 6491439 h 6495184"/>
              <a:gd name="connsiteX4" fmla="*/ 0 w 5938692"/>
              <a:gd name="connsiteY4" fmla="*/ 6495184 h 6495184"/>
              <a:gd name="connsiteX0" fmla="*/ 0 w 5933626"/>
              <a:gd name="connsiteY0" fmla="*/ 6511708 h 6511708"/>
              <a:gd name="connsiteX1" fmla="*/ 3922930 w 5933626"/>
              <a:gd name="connsiteY1" fmla="*/ 16524 h 6511708"/>
              <a:gd name="connsiteX2" fmla="*/ 4994334 w 5933626"/>
              <a:gd name="connsiteY2" fmla="*/ 0 h 6511708"/>
              <a:gd name="connsiteX3" fmla="*/ 5933615 w 5933626"/>
              <a:gd name="connsiteY3" fmla="*/ 6507963 h 6511708"/>
              <a:gd name="connsiteX4" fmla="*/ 0 w 5933626"/>
              <a:gd name="connsiteY4" fmla="*/ 6511708 h 6511708"/>
              <a:gd name="connsiteX0" fmla="*/ 0 w 5933626"/>
              <a:gd name="connsiteY0" fmla="*/ 6495184 h 6495184"/>
              <a:gd name="connsiteX1" fmla="*/ 3922930 w 5933626"/>
              <a:gd name="connsiteY1" fmla="*/ 0 h 6495184"/>
              <a:gd name="connsiteX2" fmla="*/ 5002597 w 5933626"/>
              <a:gd name="connsiteY2" fmla="*/ 8264 h 6495184"/>
              <a:gd name="connsiteX3" fmla="*/ 5933615 w 5933626"/>
              <a:gd name="connsiteY3" fmla="*/ 6491439 h 6495184"/>
              <a:gd name="connsiteX4" fmla="*/ 0 w 5933626"/>
              <a:gd name="connsiteY4" fmla="*/ 6495184 h 6495184"/>
              <a:gd name="connsiteX0" fmla="*/ 0 w 5933627"/>
              <a:gd name="connsiteY0" fmla="*/ 6495184 h 6495184"/>
              <a:gd name="connsiteX1" fmla="*/ 3922930 w 5933627"/>
              <a:gd name="connsiteY1" fmla="*/ 0 h 6495184"/>
              <a:gd name="connsiteX2" fmla="*/ 5010860 w 5933627"/>
              <a:gd name="connsiteY2" fmla="*/ 1 h 6495184"/>
              <a:gd name="connsiteX3" fmla="*/ 5933615 w 5933627"/>
              <a:gd name="connsiteY3" fmla="*/ 6491439 h 6495184"/>
              <a:gd name="connsiteX4" fmla="*/ 0 w 5933627"/>
              <a:gd name="connsiteY4" fmla="*/ 6495184 h 6495184"/>
              <a:gd name="connsiteX0" fmla="*/ 0 w 5012069"/>
              <a:gd name="connsiteY0" fmla="*/ 6495184 h 6495184"/>
              <a:gd name="connsiteX1" fmla="*/ 3922930 w 5012069"/>
              <a:gd name="connsiteY1" fmla="*/ 0 h 6495184"/>
              <a:gd name="connsiteX2" fmla="*/ 5010860 w 5012069"/>
              <a:gd name="connsiteY2" fmla="*/ 1 h 6495184"/>
              <a:gd name="connsiteX3" fmla="*/ 4999927 w 5012069"/>
              <a:gd name="connsiteY3" fmla="*/ 6491439 h 6495184"/>
              <a:gd name="connsiteX4" fmla="*/ 0 w 5012069"/>
              <a:gd name="connsiteY4" fmla="*/ 6495184 h 6495184"/>
              <a:gd name="connsiteX0" fmla="*/ 0 w 5001393"/>
              <a:gd name="connsiteY0" fmla="*/ 6495184 h 6495184"/>
              <a:gd name="connsiteX1" fmla="*/ 3922930 w 5001393"/>
              <a:gd name="connsiteY1" fmla="*/ 0 h 6495184"/>
              <a:gd name="connsiteX2" fmla="*/ 4994334 w 5001393"/>
              <a:gd name="connsiteY2" fmla="*/ 1 h 6495184"/>
              <a:gd name="connsiteX3" fmla="*/ 4999927 w 5001393"/>
              <a:gd name="connsiteY3" fmla="*/ 6491439 h 6495184"/>
              <a:gd name="connsiteX4" fmla="*/ 0 w 5001393"/>
              <a:gd name="connsiteY4" fmla="*/ 6495184 h 64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93" h="6495184">
                <a:moveTo>
                  <a:pt x="0" y="6495184"/>
                </a:moveTo>
                <a:lnTo>
                  <a:pt x="3922930" y="0"/>
                </a:lnTo>
                <a:lnTo>
                  <a:pt x="4994334" y="1"/>
                </a:lnTo>
                <a:cubicBezTo>
                  <a:pt x="4999378" y="3187228"/>
                  <a:pt x="5003783" y="4318727"/>
                  <a:pt x="4999927" y="6491439"/>
                </a:cubicBezTo>
                <a:lnTo>
                  <a:pt x="0" y="6495184"/>
                </a:lnTo>
                <a:close/>
              </a:path>
            </a:pathLst>
          </a:cu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x-none" sz="1000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5049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="" xmlns:a16="http://schemas.microsoft.com/office/drawing/2014/main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603006"/>
            <a:ext cx="2825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ED7D31">
                    <a:lumMod val="75000"/>
                  </a:srgbClr>
                </a:solidFill>
              </a:rPr>
              <a:t>Определения</a:t>
            </a:r>
            <a:endParaRPr lang="ru-RU" sz="1600" b="1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87624" y="1347614"/>
            <a:ext cx="28803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06024" y="3409134"/>
            <a:ext cx="28803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275606"/>
            <a:ext cx="61926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040C28"/>
                </a:solidFill>
                <a:latin typeface="Times New Roman" pitchFamily="18" charset="0"/>
                <a:cs typeface="Times New Roman" pitchFamily="18" charset="0"/>
              </a:rPr>
              <a:t>Матрица компетенций</a:t>
            </a:r>
            <a:r>
              <a:rPr lang="ru-RU" sz="18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персонала - это набор моделей </a:t>
            </a:r>
            <a:r>
              <a:rPr lang="ru-RU" sz="1800" b="1" dirty="0">
                <a:solidFill>
                  <a:srgbClr val="040C28"/>
                </a:solidFill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lang="ru-RU" sz="18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, для сотрудников компании, в которой отображается набор </a:t>
            </a:r>
            <a:r>
              <a:rPr lang="ru-RU" sz="1800" b="1" dirty="0">
                <a:solidFill>
                  <a:srgbClr val="040C28"/>
                </a:solidFill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lang="ru-RU" sz="18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для конкретных должностей, а также необходимый </a:t>
            </a:r>
            <a:r>
              <a:rPr lang="ru-RU" sz="1800" b="1" u="sng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уровень </a:t>
            </a:r>
            <a:r>
              <a:rPr lang="ru-RU" sz="1800" b="1" u="sng" dirty="0">
                <a:solidFill>
                  <a:srgbClr val="040C28"/>
                </a:solidFill>
                <a:latin typeface="Times New Roman" pitchFamily="18" charset="0"/>
                <a:cs typeface="Times New Roman" pitchFamily="18" charset="0"/>
              </a:rPr>
              <a:t>компетенци</a:t>
            </a:r>
            <a:r>
              <a:rPr lang="ru-RU" sz="1800" b="1" dirty="0">
                <a:solidFill>
                  <a:srgbClr val="040C2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для </a:t>
            </a:r>
            <a:r>
              <a:rPr lang="ru-RU" sz="1800" b="1" u="sng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успешного </a:t>
            </a:r>
            <a:r>
              <a:rPr lang="ru-RU" sz="18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выполнения функционала данной должности </a:t>
            </a:r>
            <a:endParaRPr lang="ru-RU" sz="1800" b="1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1" dirty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1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040C28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sz="18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- это способность сотрудника выполнять задачи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="" xmlns:a16="http://schemas.microsoft.com/office/drawing/2014/main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1920" y="535655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ED7D31">
                    <a:lumMod val="75000"/>
                  </a:srgbClr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3159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	Матрица </a:t>
            </a:r>
            <a:r>
              <a:rPr lang="ru-RU" sz="18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компетенций персонала</a:t>
            </a:r>
            <a:r>
              <a:rPr lang="ru-RU" sz="18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 — это таблица с данными об уровне компетентности сотрудников. Она описывает требования к поведению персонала на рабочем месте для всех должностей компании. </a:t>
            </a:r>
            <a:endParaRPr lang="ru-RU" sz="1800" dirty="0" smtClean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	Матрица </a:t>
            </a:r>
            <a:r>
              <a:rPr lang="ru-RU" sz="18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разрабатывается на основе моделей компетенций. Модель </a:t>
            </a:r>
            <a:r>
              <a:rPr lang="ru-RU" sz="18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состоит из набора компетенций </a:t>
            </a:r>
            <a:r>
              <a:rPr lang="ru-RU" sz="18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для одной должности или группы смежных должностей. Ко всем сотрудникам предъявляются </a:t>
            </a:r>
            <a:r>
              <a:rPr lang="ru-RU" sz="18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разные</a:t>
            </a:r>
            <a:r>
              <a:rPr lang="ru-RU" sz="18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требования, поэтому в одной компании должно быть несколько моделей с различным набором характеристик.</a:t>
            </a:r>
            <a:endParaRPr lang="ru-RU" sz="1800" b="0" i="0" dirty="0">
              <a:solidFill>
                <a:srgbClr val="26262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11510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Зачем нужна матрица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компетенций?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	Заполненная </a:t>
            </a:r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матрица компетенций показывает, </a:t>
            </a:r>
            <a:r>
              <a:rPr lang="ru-RU" sz="16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какие навыки нужны </a:t>
            </a:r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сотрудникам для работы, какие у них уже развиты, а какие нужно развить. </a:t>
            </a:r>
            <a:r>
              <a:rPr lang="ru-RU" sz="1600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Эта информация полезна как для руководства, так и для самих сотрудников. Она помогает решать ряд управленческих задач на всех этапах взаимодействия с персоналом — от найма до увольнения.</a:t>
            </a:r>
          </a:p>
          <a:p>
            <a:pPr algn="just"/>
            <a:endParaRPr lang="ru-RU" sz="1600" dirty="0" smtClean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	Матрица </a:t>
            </a:r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компетенций </a:t>
            </a:r>
            <a:r>
              <a:rPr lang="ru-RU" sz="16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дает</a:t>
            </a:r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сотруднику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понимание, </a:t>
            </a:r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какое поведение он должен проявлять для успешной работы в команде. Также она показывает его сильные и слабые стороны. Это отличная стартовая точка для мотивированного обучения и развития.</a:t>
            </a:r>
          </a:p>
          <a:p>
            <a:pPr algn="just"/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сотрудников и перестановки кадров</a:t>
            </a:r>
          </a:p>
          <a:p>
            <a:pPr algn="just"/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На основе матрицы можно составлять </a:t>
            </a:r>
            <a:r>
              <a:rPr lang="ru-RU" sz="1600" dirty="0">
                <a:solidFill>
                  <a:srgbClr val="216EAD"/>
                </a:solidFill>
                <a:latin typeface="Times New Roman" pitchFamily="18" charset="0"/>
                <a:cs typeface="Times New Roman" pitchFamily="18" charset="0"/>
                <a:hlinkClick r:id="rId2" tooltip="индивидуальные планы развития сотрудников"/>
              </a:rPr>
              <a:t>индивидуальные планы развития сотрудников</a:t>
            </a:r>
            <a:r>
              <a:rPr lang="ru-RU" sz="16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, а также переводить работников на более подходящие должности, чтобы увеличить их продуктивность. Иногда, опираясь на матрицу, принимают решение о повышении или увольнении сотрудника.</a:t>
            </a:r>
            <a:endParaRPr lang="ru-RU" sz="1600" b="0" i="0" dirty="0">
              <a:solidFill>
                <a:srgbClr val="26262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844"/>
            <a:ext cx="8191822" cy="5697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профессиональных компетенций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15566"/>
            <a:ext cx="7975798" cy="371715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Компетенциями </a:t>
            </a:r>
            <a:r>
              <a:rPr lang="ru-RU" dirty="0"/>
              <a:t>называют способность сотрудника выполнять профессиональные задачи на определенном уровне. То есть это не знания или умения, а их проявление на рабочем месте. Компетенции бывают следующих видов: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1. Корпоративные компетенции: </a:t>
            </a:r>
            <a:r>
              <a:rPr lang="ru-RU" dirty="0" smtClean="0"/>
              <a:t>Они </a:t>
            </a:r>
            <a:r>
              <a:rPr lang="ru-RU" dirty="0"/>
              <a:t>применимы ко всем должностям и зависят от ценностей компании. Например, ориентация на результат и доброжелательность.</a:t>
            </a:r>
          </a:p>
          <a:p>
            <a:pPr marL="0" indent="0" algn="just">
              <a:buNone/>
            </a:pPr>
            <a:r>
              <a:rPr lang="ru-RU" b="1" dirty="0" smtClean="0"/>
              <a:t>2. Личная эффективность: </a:t>
            </a:r>
            <a:r>
              <a:rPr lang="ru-RU" dirty="0" smtClean="0"/>
              <a:t>Связаны </a:t>
            </a:r>
            <a:r>
              <a:rPr lang="ru-RU" dirty="0"/>
              <a:t>с личными качествами человека, которые косвенно влияют на работу. Например, уверенность в себе и способность к творчеству.</a:t>
            </a:r>
          </a:p>
          <a:p>
            <a:pPr marL="0" indent="0" algn="just">
              <a:buNone/>
            </a:pPr>
            <a:r>
              <a:rPr lang="ru-RU" b="1" dirty="0" smtClean="0"/>
              <a:t>3. Профессионально-технические компетенции</a:t>
            </a:r>
          </a:p>
          <a:p>
            <a:pPr marL="0" indent="0" algn="just">
              <a:buNone/>
            </a:pPr>
            <a:r>
              <a:rPr lang="ru-RU" b="1" dirty="0" smtClean="0"/>
              <a:t>4. Управленческие компетенции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914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40652</TotalTime>
  <Words>113</Words>
  <Application>Microsoft Office PowerPoint</Application>
  <PresentationFormat>Экран (16:9)</PresentationFormat>
  <Paragraphs>34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профессиональных компетенций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Хлыстов Леонид Сергеевич</dc:creator>
  <cp:lastModifiedBy>Стародубова Светлана Сергеевна</cp:lastModifiedBy>
  <cp:revision>2346</cp:revision>
  <cp:lastPrinted>2022-08-21T22:25:34Z</cp:lastPrinted>
  <dcterms:created xsi:type="dcterms:W3CDTF">2014-02-03T09:52:08Z</dcterms:created>
  <dcterms:modified xsi:type="dcterms:W3CDTF">2024-03-21T22:19:40Z</dcterms:modified>
</cp:coreProperties>
</file>