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24"/>
  </p:notesMasterIdLst>
  <p:sldIdLst>
    <p:sldId id="385" r:id="rId2"/>
    <p:sldId id="325" r:id="rId3"/>
    <p:sldId id="474" r:id="rId4"/>
    <p:sldId id="478" r:id="rId5"/>
    <p:sldId id="479" r:id="rId6"/>
    <p:sldId id="480" r:id="rId7"/>
    <p:sldId id="482" r:id="rId8"/>
    <p:sldId id="497" r:id="rId9"/>
    <p:sldId id="485" r:id="rId10"/>
    <p:sldId id="481" r:id="rId11"/>
    <p:sldId id="483" r:id="rId12"/>
    <p:sldId id="486" r:id="rId13"/>
    <p:sldId id="487" r:id="rId14"/>
    <p:sldId id="488" r:id="rId15"/>
    <p:sldId id="490" r:id="rId16"/>
    <p:sldId id="491" r:id="rId17"/>
    <p:sldId id="492" r:id="rId18"/>
    <p:sldId id="493" r:id="rId19"/>
    <p:sldId id="494" r:id="rId20"/>
    <p:sldId id="495" r:id="rId21"/>
    <p:sldId id="496" r:id="rId22"/>
    <p:sldId id="387" r:id="rId23"/>
  </p:sldIdLst>
  <p:sldSz cx="9144000" cy="5143500" type="screen16x9"/>
  <p:notesSz cx="6797675" cy="9926638"/>
  <p:defaultTextStyle>
    <a:defPPr>
      <a:defRPr lang="en-US"/>
    </a:defPPr>
    <a:lvl1pPr marL="0" algn="l" defTabSz="3428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21" algn="l" defTabSz="3428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647" algn="l" defTabSz="3428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471" algn="l" defTabSz="3428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294" algn="l" defTabSz="3428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121" algn="l" defTabSz="3428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940" algn="l" defTabSz="3428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760" algn="l" defTabSz="3428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581" algn="l" defTabSz="3428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6E56B2-9763-4AE8-936C-E4B65F367863}">
          <p14:sldIdLst>
            <p14:sldId id="385"/>
            <p14:sldId id="325"/>
            <p14:sldId id="474"/>
            <p14:sldId id="478"/>
            <p14:sldId id="479"/>
            <p14:sldId id="480"/>
            <p14:sldId id="482"/>
            <p14:sldId id="497"/>
            <p14:sldId id="485"/>
            <p14:sldId id="481"/>
            <p14:sldId id="483"/>
            <p14:sldId id="486"/>
            <p14:sldId id="487"/>
            <p14:sldId id="488"/>
            <p14:sldId id="490"/>
            <p14:sldId id="491"/>
            <p14:sldId id="492"/>
            <p14:sldId id="493"/>
            <p14:sldId id="494"/>
            <p14:sldId id="495"/>
            <p14:sldId id="496"/>
            <p14:sldId id="38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ойко Алексей Сергеевич" initials="БАС" lastIdx="1" clrIdx="0">
    <p:extLst>
      <p:ext uri="{19B8F6BF-5375-455C-9EA6-DF929625EA0E}">
        <p15:presenceInfo xmlns="" xmlns:p15="http://schemas.microsoft.com/office/powerpoint/2012/main" userId="S-1-5-21-37687545-2444707694-1998850020-93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AE9"/>
    <a:srgbClr val="E6F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94279" autoAdjust="0"/>
  </p:normalViewPr>
  <p:slideViewPr>
    <p:cSldViewPr>
      <p:cViewPr>
        <p:scale>
          <a:sx n="130" d="100"/>
          <a:sy n="130" d="100"/>
        </p:scale>
        <p:origin x="-1074" y="-3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9402777777777779E-2"/>
          <c:y val="9.0311111111111092E-2"/>
          <c:w val="0.96119444444444446"/>
          <c:h val="0.5787538888888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'Реализация по кв. на 2021г.'!$A$3</c:f>
              <c:strCache>
                <c:ptCount val="1"/>
                <c:pt idx="0">
                  <c:v>реализация металлопродукции всего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3.5277333016717253E-3"/>
                  <c:y val="-5.2367291106415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277777777777777E-3"/>
                  <c:y val="-2.1166666666666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8222222222222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5277777777777777E-3"/>
                  <c:y val="-2.8222222222222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'Реализация по кв. на 2021г.'!$B$2</c:f>
              <c:strCache>
                <c:ptCount val="1"/>
                <c:pt idx="0">
                  <c:v>доля реализации, %</c:v>
                </c:pt>
              </c:strCache>
            </c:strRef>
          </c:cat>
          <c:val>
            <c:numRef>
              <c:f>'Реализация по кв. на 2021г.'!$B$3</c:f>
              <c:numCache>
                <c:formatCode>0.0</c:formatCode>
                <c:ptCount val="1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'Реализация по кв. на 2021г.'!$A$4</c:f>
              <c:strCache>
                <c:ptCount val="1"/>
                <c:pt idx="0">
                  <c:v>   сортовая заготовка (экспорт)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699217028411977E-2"/>
                  <c:y val="-7.5492664805419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875E-2"/>
                  <c:y val="-2.1166666666666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819444444444444E-3"/>
                  <c:y val="-3.52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347222222222223E-2"/>
                  <c:y val="-7.0555555555555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'Реализация по кв. на 2021г.'!$B$2</c:f>
              <c:strCache>
                <c:ptCount val="1"/>
                <c:pt idx="0">
                  <c:v>доля реализации, %</c:v>
                </c:pt>
              </c:strCache>
            </c:strRef>
          </c:cat>
          <c:val>
            <c:numRef>
              <c:f>'Реализация по кв. на 2021г.'!$B$4</c:f>
              <c:numCache>
                <c:formatCode>0.0</c:formatCode>
                <c:ptCount val="1"/>
                <c:pt idx="0">
                  <c:v>50.43667144582632</c:v>
                </c:pt>
              </c:numCache>
            </c:numRef>
          </c:val>
        </c:ser>
        <c:ser>
          <c:idx val="2"/>
          <c:order val="2"/>
          <c:tx>
            <c:strRef>
              <c:f>'Реализация по кв. на 2021г.'!$A$5</c:f>
              <c:strCache>
                <c:ptCount val="1"/>
                <c:pt idx="0">
                  <c:v>   сортовой прокат (внут. рынок)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058339202642361E-2"/>
                  <c:y val="-6.8436942422073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1111111111111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347222222222223E-2"/>
                  <c:y val="-2.1166666666666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583333333333333E-2"/>
                  <c:y val="-1.411111111111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'Реализация по кв. на 2021г.'!$B$2</c:f>
              <c:strCache>
                <c:ptCount val="1"/>
                <c:pt idx="0">
                  <c:v>доля реализации, %</c:v>
                </c:pt>
              </c:strCache>
            </c:strRef>
          </c:cat>
          <c:val>
            <c:numRef>
              <c:f>'Реализация по кв. на 2021г.'!$B$5</c:f>
              <c:numCache>
                <c:formatCode>0.0</c:formatCode>
                <c:ptCount val="1"/>
                <c:pt idx="0">
                  <c:v>49.119668293798568</c:v>
                </c:pt>
              </c:numCache>
            </c:numRef>
          </c:val>
        </c:ser>
        <c:ser>
          <c:idx val="3"/>
          <c:order val="3"/>
          <c:tx>
            <c:strRef>
              <c:f>'Реализация по кв. на 2021г.'!$A$6</c:f>
              <c:strCache>
                <c:ptCount val="1"/>
                <c:pt idx="0">
                  <c:v>   прочая реализация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23850989098656E-2"/>
                  <c:y val="-6.8436942422073418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7030A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'Реализация по кв. на 2021г.'!$B$2</c:f>
              <c:strCache>
                <c:ptCount val="1"/>
                <c:pt idx="0">
                  <c:v>доля реализации, %</c:v>
                </c:pt>
              </c:strCache>
            </c:strRef>
          </c:cat>
          <c:val>
            <c:numRef>
              <c:f>'Реализация по кв. на 2021г.'!$B$6</c:f>
              <c:numCache>
                <c:formatCode>#,##0.0</c:formatCode>
                <c:ptCount val="1"/>
                <c:pt idx="0">
                  <c:v>0.4436602603751133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gapDepth val="66"/>
        <c:shape val="cylinder"/>
        <c:axId val="65521152"/>
        <c:axId val="129936768"/>
        <c:axId val="0"/>
      </c:bar3DChart>
      <c:catAx>
        <c:axId val="655211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1905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936768"/>
        <c:crosses val="autoZero"/>
        <c:auto val="1"/>
        <c:lblAlgn val="ctr"/>
        <c:lblOffset val="100"/>
        <c:noMultiLvlLbl val="0"/>
      </c:catAx>
      <c:valAx>
        <c:axId val="12993676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65521152"/>
        <c:crosses val="autoZero"/>
        <c:crossBetween val="between"/>
      </c:valAx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1317198190045249"/>
          <c:y val="0.79942222222222226"/>
          <c:w val="0.6933752442478901"/>
          <c:h val="0.20057777777777777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  <a:scene3d>
      <a:camera prst="orthographicFront"/>
      <a:lightRig rig="threePt" dir="t"/>
    </a:scene3d>
    <a:sp3d>
      <a:bevelT/>
    </a:sp3d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2.5349306499132283E-2"/>
                  <c:y val="-9.19461026134656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20361614843544E-2"/>
                  <c:y val="2.4099904877079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'смета '!$K$16:$K$22</c:f>
              <c:strCache>
                <c:ptCount val="5"/>
                <c:pt idx="0">
                  <c:v>Материальные затраты</c:v>
                </c:pt>
                <c:pt idx="1">
                  <c:v>Энергетические затраты</c:v>
                </c:pt>
                <c:pt idx="2">
                  <c:v>Расходы на оплату труда</c:v>
                </c:pt>
                <c:pt idx="3">
                  <c:v>Услуги сторонних организаций</c:v>
                </c:pt>
                <c:pt idx="4">
                  <c:v>Амортизация</c:v>
                </c:pt>
              </c:strCache>
            </c:strRef>
          </c:cat>
          <c:val>
            <c:numRef>
              <c:f>'смета '!$P$16:$P$22</c:f>
              <c:numCache>
                <c:formatCode>#,##0.0</c:formatCode>
                <c:ptCount val="5"/>
                <c:pt idx="0">
                  <c:v>81.925000309315422</c:v>
                </c:pt>
                <c:pt idx="1">
                  <c:v>7.9010527623694591</c:v>
                </c:pt>
                <c:pt idx="2">
                  <c:v>7.0002333688984537</c:v>
                </c:pt>
                <c:pt idx="3">
                  <c:v>2.4289968456971218</c:v>
                </c:pt>
                <c:pt idx="4">
                  <c:v>0.74471671371955594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'смета '!$K$48:$K$54</c:f>
              <c:strCache>
                <c:ptCount val="7"/>
                <c:pt idx="0">
                  <c:v>Основное производство</c:v>
                </c:pt>
                <c:pt idx="1">
                  <c:v>Энергетика на технологию</c:v>
                </c:pt>
                <c:pt idx="2">
                  <c:v>ФОТ</c:v>
                </c:pt>
                <c:pt idx="3">
                  <c:v>Отчисления на ФОТ</c:v>
                </c:pt>
                <c:pt idx="4">
                  <c:v>Текущий ремонт и содержание ОС</c:v>
                </c:pt>
                <c:pt idx="5">
                  <c:v>Амртизация</c:v>
                </c:pt>
                <c:pt idx="6">
                  <c:v>Прочие цеховые (в т.ч. Охрана труда)</c:v>
                </c:pt>
              </c:strCache>
            </c:strRef>
          </c:cat>
          <c:val>
            <c:numRef>
              <c:f>'смета '!$P$48:$P$54</c:f>
              <c:numCache>
                <c:formatCode>#,##0.0</c:formatCode>
                <c:ptCount val="7"/>
                <c:pt idx="0">
                  <c:v>76.76064791318619</c:v>
                </c:pt>
                <c:pt idx="1">
                  <c:v>4.6904157817044529</c:v>
                </c:pt>
                <c:pt idx="2">
                  <c:v>5.2212101775037265</c:v>
                </c:pt>
                <c:pt idx="3">
                  <c:v>1.7790231913947276</c:v>
                </c:pt>
                <c:pt idx="4">
                  <c:v>7.59334924182635</c:v>
                </c:pt>
                <c:pt idx="5">
                  <c:v>0.74471671371955594</c:v>
                </c:pt>
                <c:pt idx="6">
                  <c:v>3.2106369806649973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08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08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D2763B41-3B32-4D43-9925-F6B0947A408F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3" y="4715711"/>
            <a:ext cx="5438775" cy="4466511"/>
          </a:xfrm>
          <a:prstGeom prst="rect">
            <a:avLst/>
          </a:prstGeom>
        </p:spPr>
        <p:txBody>
          <a:bodyPr vert="horz" lIns="91417" tIns="45708" rIns="91417" bIns="457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245"/>
            <a:ext cx="2946400" cy="496808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8245"/>
            <a:ext cx="2946400" cy="496808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08B6C67B-E84F-479D-83BD-504BD4E13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56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64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21" algn="l" defTabSz="68564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647" algn="l" defTabSz="68564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471" algn="l" defTabSz="68564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294" algn="l" defTabSz="68564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121" algn="l" defTabSz="68564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940" algn="l" defTabSz="68564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760" algn="l" defTabSz="68564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581" algn="l" defTabSz="68564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C67B-E84F-479D-83BD-504BD4E1301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01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C67B-E84F-479D-83BD-504BD4E1301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01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C67B-E84F-479D-83BD-504BD4E1301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01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C67B-E84F-479D-83BD-504BD4E1301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01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C67B-E84F-479D-83BD-504BD4E1301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01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C67B-E84F-479D-83BD-504BD4E1301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01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C67B-E84F-479D-83BD-504BD4E1301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01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C67B-E84F-479D-83BD-504BD4E1301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01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C67B-E84F-479D-83BD-504BD4E1301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01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C67B-E84F-479D-83BD-504BD4E1301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01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C67B-E84F-479D-83BD-504BD4E1301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01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C67B-E84F-479D-83BD-504BD4E1301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01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C67B-E84F-479D-83BD-504BD4E1301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01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C67B-E84F-479D-83BD-504BD4E1301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01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C67B-E84F-479D-83BD-504BD4E1301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01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C67B-E84F-479D-83BD-504BD4E1301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01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C67B-E84F-479D-83BD-504BD4E1301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01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C67B-E84F-479D-83BD-504BD4E1301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01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C67B-E84F-479D-83BD-504BD4E1301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01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C67B-E84F-479D-83BD-504BD4E1301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0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21" indent="0" algn="ctr">
              <a:buNone/>
              <a:defRPr sz="1500"/>
            </a:lvl2pPr>
            <a:lvl3pPr marL="685647" indent="0" algn="ctr">
              <a:buNone/>
              <a:defRPr sz="1400"/>
            </a:lvl3pPr>
            <a:lvl4pPr marL="1028471" indent="0" algn="ctr">
              <a:buNone/>
              <a:defRPr sz="1200"/>
            </a:lvl4pPr>
            <a:lvl5pPr marL="1371294" indent="0" algn="ctr">
              <a:buNone/>
              <a:defRPr sz="1200"/>
            </a:lvl5pPr>
            <a:lvl6pPr marL="1714121" indent="0" algn="ctr">
              <a:buNone/>
              <a:defRPr sz="1200"/>
            </a:lvl6pPr>
            <a:lvl7pPr marL="2056940" indent="0" algn="ctr">
              <a:buNone/>
              <a:defRPr sz="1200"/>
            </a:lvl7pPr>
            <a:lvl8pPr marL="2399760" indent="0" algn="ctr">
              <a:buNone/>
              <a:defRPr sz="1200"/>
            </a:lvl8pPr>
            <a:lvl9pPr marL="2742581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A869-FE8F-4BCE-9D8D-90D02BDCDE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D941-D6F3-4B38-B496-457A0081A8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256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A869-FE8F-4BCE-9D8D-90D02BDCDE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D941-D6F3-4B38-B496-457A0081A8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9407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2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2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A869-FE8F-4BCE-9D8D-90D02BDCDE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D941-D6F3-4B38-B496-457A0081A8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3090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39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81FF-610C-4DEC-B636-05BC76B3D62C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7269-562D-4285-A92C-593294BBF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92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1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A869-FE8F-4BCE-9D8D-90D02BDCDE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D941-D6F3-4B38-B496-457A0081A8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80099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81FF-610C-4DEC-B636-05BC76B3D62C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7269-562D-4285-A92C-593294BBF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90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A869-FE8F-4BCE-9D8D-90D02BDCDE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D941-D6F3-4B38-B496-457A0081A8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687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8C67-0D67-476F-A8CE-649D5107AD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D941-D6F3-4B38-B496-457A0081A8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9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3CE487-A154-4902-990D-1B6CFCF015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2F9D9-B701-4AA8-B4F3-FA5B855DB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1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81FF-610C-4DEC-B636-05BC76B3D62C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7269-562D-4285-A92C-593294BBF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8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8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21" indent="0">
              <a:buNone/>
              <a:defRPr sz="2100"/>
            </a:lvl2pPr>
            <a:lvl3pPr marL="685647" indent="0">
              <a:buNone/>
              <a:defRPr sz="1800"/>
            </a:lvl3pPr>
            <a:lvl4pPr marL="1028471" indent="0">
              <a:buNone/>
              <a:defRPr sz="1500"/>
            </a:lvl4pPr>
            <a:lvl5pPr marL="1371294" indent="0">
              <a:buNone/>
              <a:defRPr sz="1500"/>
            </a:lvl5pPr>
            <a:lvl6pPr marL="1714121" indent="0">
              <a:buNone/>
              <a:defRPr sz="1500"/>
            </a:lvl6pPr>
            <a:lvl7pPr marL="2056940" indent="0">
              <a:buNone/>
              <a:defRPr sz="1500"/>
            </a:lvl7pPr>
            <a:lvl8pPr marL="2399760" indent="0">
              <a:buNone/>
              <a:defRPr sz="1500"/>
            </a:lvl8pPr>
            <a:lvl9pPr marL="2742581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A869-FE8F-4BCE-9D8D-90D02BDCDE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D941-D6F3-4B38-B496-457A0081A8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059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67" tIns="34289" rIns="68567" bIns="3428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67" tIns="34289" rIns="68567" bIns="342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AA869-FE8F-4BCE-9D8D-90D02BDCDE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8D941-D6F3-4B38-B496-457A0081A8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8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hf hdr="0" ftr="0" dt="0"/>
  <p:txStyles>
    <p:titleStyle>
      <a:lvl1pPr algn="l" defTabSz="68564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4" indent="-171414" algn="l" defTabSz="68564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4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60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80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27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5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74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7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4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4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8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FAC6A0B-F116-B344-97FA-89DE64F6F10B}"/>
              </a:ext>
            </a:extLst>
          </p:cNvPr>
          <p:cNvSpPr/>
          <p:nvPr/>
        </p:nvSpPr>
        <p:spPr>
          <a:xfrm>
            <a:off x="10844" y="0"/>
            <a:ext cx="931545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817FB1-2693-5B4A-8527-E22F900CEA69}"/>
              </a:ext>
            </a:extLst>
          </p:cNvPr>
          <p:cNvSpPr txBox="1"/>
          <p:nvPr/>
        </p:nvSpPr>
        <p:spPr>
          <a:xfrm>
            <a:off x="906459" y="1586370"/>
            <a:ext cx="4144786" cy="1411731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pPr>
              <a:lnSpc>
                <a:spcPts val="5505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предприятия</a:t>
            </a:r>
            <a:endParaRPr lang="x-non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902F386B-CF70-0A43-8443-0F34A9FD0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216" y="119855"/>
            <a:ext cx="2395993" cy="827883"/>
          </a:xfrm>
          <a:prstGeom prst="rect">
            <a:avLst/>
          </a:prstGeom>
        </p:spPr>
      </p:pic>
      <p:sp>
        <p:nvSpPr>
          <p:cNvPr id="12" name="Rectangle 9">
            <a:extLst>
              <a:ext uri="{FF2B5EF4-FFF2-40B4-BE49-F238E27FC236}">
                <a16:creationId xmlns="" xmlns:a16="http://schemas.microsoft.com/office/drawing/2014/main" id="{F55137F3-BAC3-5C46-8421-B6AA8F039CF8}"/>
              </a:ext>
            </a:extLst>
          </p:cNvPr>
          <p:cNvSpPr/>
          <p:nvPr/>
        </p:nvSpPr>
        <p:spPr>
          <a:xfrm>
            <a:off x="0" y="4876015"/>
            <a:ext cx="9144000" cy="89585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xmlns="" id="{4AEC8BCA-BE8C-C340-92C4-BA1E10575E29}"/>
              </a:ext>
            </a:extLst>
          </p:cNvPr>
          <p:cNvSpPr/>
          <p:nvPr/>
        </p:nvSpPr>
        <p:spPr>
          <a:xfrm>
            <a:off x="4657735" y="994563"/>
            <a:ext cx="4226465" cy="4148939"/>
          </a:xfrm>
          <a:custGeom>
            <a:avLst/>
            <a:gdLst>
              <a:gd name="connsiteX0" fmla="*/ 64546 w 6712772"/>
              <a:gd name="connsiteY0" fmla="*/ 6895652 h 6992470"/>
              <a:gd name="connsiteX1" fmla="*/ 64546 w 6712772"/>
              <a:gd name="connsiteY1" fmla="*/ 6895652 h 6992470"/>
              <a:gd name="connsiteX2" fmla="*/ 4227756 w 6712772"/>
              <a:gd name="connsiteY2" fmla="*/ 0 h 6992470"/>
              <a:gd name="connsiteX3" fmla="*/ 6712772 w 6712772"/>
              <a:gd name="connsiteY3" fmla="*/ 0 h 6992470"/>
              <a:gd name="connsiteX4" fmla="*/ 6712772 w 6712772"/>
              <a:gd name="connsiteY4" fmla="*/ 6992470 h 6992470"/>
              <a:gd name="connsiteX5" fmla="*/ 0 w 6712772"/>
              <a:gd name="connsiteY5" fmla="*/ 6992470 h 6992470"/>
              <a:gd name="connsiteX6" fmla="*/ 64546 w 6712772"/>
              <a:gd name="connsiteY6" fmla="*/ 6895652 h 6992470"/>
              <a:gd name="connsiteX0" fmla="*/ 1577423 w 6712772"/>
              <a:gd name="connsiteY0" fmla="*/ 6068021 h 6992470"/>
              <a:gd name="connsiteX1" fmla="*/ 64546 w 6712772"/>
              <a:gd name="connsiteY1" fmla="*/ 6895652 h 6992470"/>
              <a:gd name="connsiteX2" fmla="*/ 4227756 w 6712772"/>
              <a:gd name="connsiteY2" fmla="*/ 0 h 6992470"/>
              <a:gd name="connsiteX3" fmla="*/ 6712772 w 6712772"/>
              <a:gd name="connsiteY3" fmla="*/ 0 h 6992470"/>
              <a:gd name="connsiteX4" fmla="*/ 6712772 w 6712772"/>
              <a:gd name="connsiteY4" fmla="*/ 6992470 h 6992470"/>
              <a:gd name="connsiteX5" fmla="*/ 0 w 6712772"/>
              <a:gd name="connsiteY5" fmla="*/ 6992470 h 6992470"/>
              <a:gd name="connsiteX6" fmla="*/ 1577423 w 6712772"/>
              <a:gd name="connsiteY6" fmla="*/ 6068021 h 6992470"/>
              <a:gd name="connsiteX0" fmla="*/ 0 w 6712772"/>
              <a:gd name="connsiteY0" fmla="*/ 6992470 h 6992470"/>
              <a:gd name="connsiteX1" fmla="*/ 64546 w 6712772"/>
              <a:gd name="connsiteY1" fmla="*/ 6895652 h 6992470"/>
              <a:gd name="connsiteX2" fmla="*/ 4227756 w 6712772"/>
              <a:gd name="connsiteY2" fmla="*/ 0 h 6992470"/>
              <a:gd name="connsiteX3" fmla="*/ 6712772 w 6712772"/>
              <a:gd name="connsiteY3" fmla="*/ 0 h 6992470"/>
              <a:gd name="connsiteX4" fmla="*/ 6712772 w 6712772"/>
              <a:gd name="connsiteY4" fmla="*/ 6992470 h 6992470"/>
              <a:gd name="connsiteX5" fmla="*/ 0 w 6712772"/>
              <a:gd name="connsiteY5" fmla="*/ 6992470 h 6992470"/>
              <a:gd name="connsiteX0" fmla="*/ 0 w 6712772"/>
              <a:gd name="connsiteY0" fmla="*/ 6992470 h 6992470"/>
              <a:gd name="connsiteX1" fmla="*/ 4227756 w 6712772"/>
              <a:gd name="connsiteY1" fmla="*/ 0 h 6992470"/>
              <a:gd name="connsiteX2" fmla="*/ 6712772 w 6712772"/>
              <a:gd name="connsiteY2" fmla="*/ 0 h 6992470"/>
              <a:gd name="connsiteX3" fmla="*/ 6712772 w 6712772"/>
              <a:gd name="connsiteY3" fmla="*/ 6992470 h 6992470"/>
              <a:gd name="connsiteX4" fmla="*/ 0 w 6712772"/>
              <a:gd name="connsiteY4" fmla="*/ 6992470 h 6992470"/>
              <a:gd name="connsiteX0" fmla="*/ 0 w 6098723"/>
              <a:gd name="connsiteY0" fmla="*/ 5986853 h 6992470"/>
              <a:gd name="connsiteX1" fmla="*/ 3613707 w 6098723"/>
              <a:gd name="connsiteY1" fmla="*/ 0 h 6992470"/>
              <a:gd name="connsiteX2" fmla="*/ 6098723 w 6098723"/>
              <a:gd name="connsiteY2" fmla="*/ 0 h 6992470"/>
              <a:gd name="connsiteX3" fmla="*/ 6098723 w 6098723"/>
              <a:gd name="connsiteY3" fmla="*/ 6992470 h 6992470"/>
              <a:gd name="connsiteX4" fmla="*/ 0 w 6098723"/>
              <a:gd name="connsiteY4" fmla="*/ 5986853 h 6992470"/>
              <a:gd name="connsiteX0" fmla="*/ 0 w 6098723"/>
              <a:gd name="connsiteY0" fmla="*/ 5986853 h 5986853"/>
              <a:gd name="connsiteX1" fmla="*/ 3613707 w 6098723"/>
              <a:gd name="connsiteY1" fmla="*/ 0 h 5986853"/>
              <a:gd name="connsiteX2" fmla="*/ 6098723 w 6098723"/>
              <a:gd name="connsiteY2" fmla="*/ 0 h 5986853"/>
              <a:gd name="connsiteX3" fmla="*/ 6098723 w 6098723"/>
              <a:gd name="connsiteY3" fmla="*/ 5977954 h 5986853"/>
              <a:gd name="connsiteX4" fmla="*/ 0 w 6098723"/>
              <a:gd name="connsiteY4" fmla="*/ 5986853 h 5986853"/>
              <a:gd name="connsiteX0" fmla="*/ 0 w 6098723"/>
              <a:gd name="connsiteY0" fmla="*/ 5986853 h 5986853"/>
              <a:gd name="connsiteX1" fmla="*/ 3613707 w 6098723"/>
              <a:gd name="connsiteY1" fmla="*/ 0 h 5986853"/>
              <a:gd name="connsiteX2" fmla="*/ 6098723 w 6098723"/>
              <a:gd name="connsiteY2" fmla="*/ 0 h 5986853"/>
              <a:gd name="connsiteX3" fmla="*/ 6098723 w 6098723"/>
              <a:gd name="connsiteY3" fmla="*/ 5977954 h 5986853"/>
              <a:gd name="connsiteX4" fmla="*/ 0 w 6098723"/>
              <a:gd name="connsiteY4" fmla="*/ 5986853 h 598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8723" h="5986853">
                <a:moveTo>
                  <a:pt x="0" y="5986853"/>
                </a:moveTo>
                <a:lnTo>
                  <a:pt x="3613707" y="0"/>
                </a:lnTo>
                <a:lnTo>
                  <a:pt x="6098723" y="0"/>
                </a:lnTo>
                <a:lnTo>
                  <a:pt x="6098723" y="5977954"/>
                </a:lnTo>
                <a:lnTo>
                  <a:pt x="0" y="5986853"/>
                </a:lnTo>
                <a:close/>
              </a:path>
            </a:pathLst>
          </a:custGeom>
          <a:solidFill>
            <a:srgbClr val="A23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/>
            <a:r>
              <a:rPr lang="x-none" sz="1000" dirty="0"/>
              <a:t>           </a:t>
            </a: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xmlns="" id="{35591287-9E94-AB49-9DAF-D02FCD02E565}"/>
              </a:ext>
            </a:extLst>
          </p:cNvPr>
          <p:cNvSpPr/>
          <p:nvPr/>
        </p:nvSpPr>
        <p:spPr>
          <a:xfrm>
            <a:off x="5051245" y="629956"/>
            <a:ext cx="4275049" cy="4513553"/>
          </a:xfrm>
          <a:custGeom>
            <a:avLst/>
            <a:gdLst>
              <a:gd name="connsiteX0" fmla="*/ 64546 w 6712772"/>
              <a:gd name="connsiteY0" fmla="*/ 6895652 h 6992470"/>
              <a:gd name="connsiteX1" fmla="*/ 64546 w 6712772"/>
              <a:gd name="connsiteY1" fmla="*/ 6895652 h 6992470"/>
              <a:gd name="connsiteX2" fmla="*/ 4227756 w 6712772"/>
              <a:gd name="connsiteY2" fmla="*/ 0 h 6992470"/>
              <a:gd name="connsiteX3" fmla="*/ 6712772 w 6712772"/>
              <a:gd name="connsiteY3" fmla="*/ 0 h 6992470"/>
              <a:gd name="connsiteX4" fmla="*/ 6712772 w 6712772"/>
              <a:gd name="connsiteY4" fmla="*/ 6992470 h 6992470"/>
              <a:gd name="connsiteX5" fmla="*/ 0 w 6712772"/>
              <a:gd name="connsiteY5" fmla="*/ 6992470 h 6992470"/>
              <a:gd name="connsiteX6" fmla="*/ 64546 w 6712772"/>
              <a:gd name="connsiteY6" fmla="*/ 6895652 h 6992470"/>
              <a:gd name="connsiteX0" fmla="*/ 64546 w 6712772"/>
              <a:gd name="connsiteY0" fmla="*/ 6895652 h 6992470"/>
              <a:gd name="connsiteX1" fmla="*/ 64546 w 6712772"/>
              <a:gd name="connsiteY1" fmla="*/ 6895652 h 6992470"/>
              <a:gd name="connsiteX2" fmla="*/ 4227756 w 6712772"/>
              <a:gd name="connsiteY2" fmla="*/ 0 h 6992470"/>
              <a:gd name="connsiteX3" fmla="*/ 6241111 w 6712772"/>
              <a:gd name="connsiteY3" fmla="*/ 8899 h 6992470"/>
              <a:gd name="connsiteX4" fmla="*/ 6712772 w 6712772"/>
              <a:gd name="connsiteY4" fmla="*/ 6992470 h 6992470"/>
              <a:gd name="connsiteX5" fmla="*/ 0 w 6712772"/>
              <a:gd name="connsiteY5" fmla="*/ 6992470 h 6992470"/>
              <a:gd name="connsiteX6" fmla="*/ 64546 w 6712772"/>
              <a:gd name="connsiteY6" fmla="*/ 6895652 h 6992470"/>
              <a:gd name="connsiteX0" fmla="*/ 64546 w 6241111"/>
              <a:gd name="connsiteY0" fmla="*/ 6895652 h 6992470"/>
              <a:gd name="connsiteX1" fmla="*/ 64546 w 6241111"/>
              <a:gd name="connsiteY1" fmla="*/ 6895652 h 6992470"/>
              <a:gd name="connsiteX2" fmla="*/ 4227756 w 6241111"/>
              <a:gd name="connsiteY2" fmla="*/ 0 h 6992470"/>
              <a:gd name="connsiteX3" fmla="*/ 6241111 w 6241111"/>
              <a:gd name="connsiteY3" fmla="*/ 8899 h 6992470"/>
              <a:gd name="connsiteX4" fmla="*/ 6241111 w 6241111"/>
              <a:gd name="connsiteY4" fmla="*/ 6467413 h 6992470"/>
              <a:gd name="connsiteX5" fmla="*/ 0 w 6241111"/>
              <a:gd name="connsiteY5" fmla="*/ 6992470 h 6992470"/>
              <a:gd name="connsiteX6" fmla="*/ 64546 w 6241111"/>
              <a:gd name="connsiteY6" fmla="*/ 6895652 h 6992470"/>
              <a:gd name="connsiteX0" fmla="*/ 0 w 6363031"/>
              <a:gd name="connsiteY0" fmla="*/ 6992470 h 6992470"/>
              <a:gd name="connsiteX1" fmla="*/ 64546 w 6363031"/>
              <a:gd name="connsiteY1" fmla="*/ 6895652 h 6992470"/>
              <a:gd name="connsiteX2" fmla="*/ 64546 w 6363031"/>
              <a:gd name="connsiteY2" fmla="*/ 6895652 h 6992470"/>
              <a:gd name="connsiteX3" fmla="*/ 4227756 w 6363031"/>
              <a:gd name="connsiteY3" fmla="*/ 0 h 6992470"/>
              <a:gd name="connsiteX4" fmla="*/ 6241111 w 6363031"/>
              <a:gd name="connsiteY4" fmla="*/ 8899 h 6992470"/>
              <a:gd name="connsiteX5" fmla="*/ 6363031 w 6363031"/>
              <a:gd name="connsiteY5" fmla="*/ 6589333 h 6992470"/>
              <a:gd name="connsiteX0" fmla="*/ 0 w 6241111"/>
              <a:gd name="connsiteY0" fmla="*/ 6992470 h 6992470"/>
              <a:gd name="connsiteX1" fmla="*/ 64546 w 6241111"/>
              <a:gd name="connsiteY1" fmla="*/ 6895652 h 6992470"/>
              <a:gd name="connsiteX2" fmla="*/ 64546 w 6241111"/>
              <a:gd name="connsiteY2" fmla="*/ 6895652 h 6992470"/>
              <a:gd name="connsiteX3" fmla="*/ 4227756 w 6241111"/>
              <a:gd name="connsiteY3" fmla="*/ 0 h 6992470"/>
              <a:gd name="connsiteX4" fmla="*/ 6241111 w 6241111"/>
              <a:gd name="connsiteY4" fmla="*/ 8899 h 6992470"/>
              <a:gd name="connsiteX5" fmla="*/ 6229543 w 6241111"/>
              <a:gd name="connsiteY5" fmla="*/ 6482542 h 6992470"/>
              <a:gd name="connsiteX0" fmla="*/ 0 w 6241111"/>
              <a:gd name="connsiteY0" fmla="*/ 6992470 h 6992470"/>
              <a:gd name="connsiteX1" fmla="*/ 64546 w 6241111"/>
              <a:gd name="connsiteY1" fmla="*/ 6895652 h 6992470"/>
              <a:gd name="connsiteX2" fmla="*/ 64546 w 6241111"/>
              <a:gd name="connsiteY2" fmla="*/ 6895652 h 6992470"/>
              <a:gd name="connsiteX3" fmla="*/ 4227756 w 6241111"/>
              <a:gd name="connsiteY3" fmla="*/ 0 h 6992470"/>
              <a:gd name="connsiteX4" fmla="*/ 6241111 w 6241111"/>
              <a:gd name="connsiteY4" fmla="*/ 8899 h 6992470"/>
              <a:gd name="connsiteX5" fmla="*/ 6229543 w 6241111"/>
              <a:gd name="connsiteY5" fmla="*/ 6491441 h 6992470"/>
              <a:gd name="connsiteX0" fmla="*/ 0 w 6416428"/>
              <a:gd name="connsiteY0" fmla="*/ 6992470 h 6992470"/>
              <a:gd name="connsiteX1" fmla="*/ 64546 w 6416428"/>
              <a:gd name="connsiteY1" fmla="*/ 6895652 h 6992470"/>
              <a:gd name="connsiteX2" fmla="*/ 64546 w 6416428"/>
              <a:gd name="connsiteY2" fmla="*/ 6895652 h 6992470"/>
              <a:gd name="connsiteX3" fmla="*/ 4227756 w 6416428"/>
              <a:gd name="connsiteY3" fmla="*/ 0 h 6992470"/>
              <a:gd name="connsiteX4" fmla="*/ 6241111 w 6416428"/>
              <a:gd name="connsiteY4" fmla="*/ 8899 h 6992470"/>
              <a:gd name="connsiteX5" fmla="*/ 6416428 w 6416428"/>
              <a:gd name="connsiteY5" fmla="*/ 6518138 h 6992470"/>
              <a:gd name="connsiteX0" fmla="*/ 0 w 6241111"/>
              <a:gd name="connsiteY0" fmla="*/ 6992470 h 6992470"/>
              <a:gd name="connsiteX1" fmla="*/ 64546 w 6241111"/>
              <a:gd name="connsiteY1" fmla="*/ 6895652 h 6992470"/>
              <a:gd name="connsiteX2" fmla="*/ 64546 w 6241111"/>
              <a:gd name="connsiteY2" fmla="*/ 6895652 h 6992470"/>
              <a:gd name="connsiteX3" fmla="*/ 4227756 w 6241111"/>
              <a:gd name="connsiteY3" fmla="*/ 0 h 6992470"/>
              <a:gd name="connsiteX4" fmla="*/ 6241111 w 6241111"/>
              <a:gd name="connsiteY4" fmla="*/ 8899 h 6992470"/>
              <a:gd name="connsiteX5" fmla="*/ 6238441 w 6241111"/>
              <a:gd name="connsiteY5" fmla="*/ 6491439 h 6992470"/>
              <a:gd name="connsiteX0" fmla="*/ 1 w 6176566"/>
              <a:gd name="connsiteY0" fmla="*/ 6895652 h 6895651"/>
              <a:gd name="connsiteX1" fmla="*/ 1 w 6176566"/>
              <a:gd name="connsiteY1" fmla="*/ 6895652 h 6895651"/>
              <a:gd name="connsiteX2" fmla="*/ 4163211 w 6176566"/>
              <a:gd name="connsiteY2" fmla="*/ 0 h 6895651"/>
              <a:gd name="connsiteX3" fmla="*/ 6176566 w 6176566"/>
              <a:gd name="connsiteY3" fmla="*/ 8899 h 6895651"/>
              <a:gd name="connsiteX4" fmla="*/ 6173896 w 6176566"/>
              <a:gd name="connsiteY4" fmla="*/ 6491439 h 6895651"/>
              <a:gd name="connsiteX0" fmla="*/ 0 w 6176565"/>
              <a:gd name="connsiteY0" fmla="*/ 6895652 h 6895652"/>
              <a:gd name="connsiteX1" fmla="*/ 1139107 w 6176565"/>
              <a:gd name="connsiteY1" fmla="*/ 5017907 h 6895652"/>
              <a:gd name="connsiteX2" fmla="*/ 4163210 w 6176565"/>
              <a:gd name="connsiteY2" fmla="*/ 0 h 6895652"/>
              <a:gd name="connsiteX3" fmla="*/ 6176565 w 6176565"/>
              <a:gd name="connsiteY3" fmla="*/ 8899 h 6895652"/>
              <a:gd name="connsiteX4" fmla="*/ 6173895 w 6176565"/>
              <a:gd name="connsiteY4" fmla="*/ 6491439 h 6895652"/>
              <a:gd name="connsiteX0" fmla="*/ 0 w 5936285"/>
              <a:gd name="connsiteY0" fmla="*/ 6495184 h 6495184"/>
              <a:gd name="connsiteX1" fmla="*/ 898827 w 5936285"/>
              <a:gd name="connsiteY1" fmla="*/ 5017907 h 6495184"/>
              <a:gd name="connsiteX2" fmla="*/ 3922930 w 5936285"/>
              <a:gd name="connsiteY2" fmla="*/ 0 h 6495184"/>
              <a:gd name="connsiteX3" fmla="*/ 5936285 w 5936285"/>
              <a:gd name="connsiteY3" fmla="*/ 8899 h 6495184"/>
              <a:gd name="connsiteX4" fmla="*/ 5933615 w 5936285"/>
              <a:gd name="connsiteY4" fmla="*/ 6491439 h 6495184"/>
              <a:gd name="connsiteX0" fmla="*/ 0 w 5936285"/>
              <a:gd name="connsiteY0" fmla="*/ 6495184 h 6495184"/>
              <a:gd name="connsiteX1" fmla="*/ 3922930 w 5936285"/>
              <a:gd name="connsiteY1" fmla="*/ 0 h 6495184"/>
              <a:gd name="connsiteX2" fmla="*/ 5936285 w 5936285"/>
              <a:gd name="connsiteY2" fmla="*/ 8899 h 6495184"/>
              <a:gd name="connsiteX3" fmla="*/ 5933615 w 5936285"/>
              <a:gd name="connsiteY3" fmla="*/ 6491439 h 6495184"/>
              <a:gd name="connsiteX0" fmla="*/ 0 w 5936285"/>
              <a:gd name="connsiteY0" fmla="*/ 6495184 h 6495184"/>
              <a:gd name="connsiteX1" fmla="*/ 3922930 w 5936285"/>
              <a:gd name="connsiteY1" fmla="*/ 0 h 6495184"/>
              <a:gd name="connsiteX2" fmla="*/ 5936285 w 5936285"/>
              <a:gd name="connsiteY2" fmla="*/ 0 h 6495184"/>
              <a:gd name="connsiteX3" fmla="*/ 5933615 w 5936285"/>
              <a:gd name="connsiteY3" fmla="*/ 6491439 h 6495184"/>
              <a:gd name="connsiteX0" fmla="*/ 0 w 5936285"/>
              <a:gd name="connsiteY0" fmla="*/ 6495184 h 6495184"/>
              <a:gd name="connsiteX1" fmla="*/ 3922930 w 5936285"/>
              <a:gd name="connsiteY1" fmla="*/ 0 h 6495184"/>
              <a:gd name="connsiteX2" fmla="*/ 5936285 w 5936285"/>
              <a:gd name="connsiteY2" fmla="*/ 0 h 6495184"/>
              <a:gd name="connsiteX3" fmla="*/ 5933615 w 5936285"/>
              <a:gd name="connsiteY3" fmla="*/ 6491439 h 6495184"/>
              <a:gd name="connsiteX0" fmla="*/ 0 w 6639328"/>
              <a:gd name="connsiteY0" fmla="*/ 6566377 h 6566377"/>
              <a:gd name="connsiteX1" fmla="*/ 3922930 w 6639328"/>
              <a:gd name="connsiteY1" fmla="*/ 71193 h 6566377"/>
              <a:gd name="connsiteX2" fmla="*/ 6639328 w 6639328"/>
              <a:gd name="connsiteY2" fmla="*/ 0 h 6566377"/>
              <a:gd name="connsiteX3" fmla="*/ 5933615 w 6639328"/>
              <a:gd name="connsiteY3" fmla="*/ 6562632 h 6566377"/>
              <a:gd name="connsiteX0" fmla="*/ 0 w 5933615"/>
              <a:gd name="connsiteY0" fmla="*/ 7224923 h 7224923"/>
              <a:gd name="connsiteX1" fmla="*/ 3922930 w 5933615"/>
              <a:gd name="connsiteY1" fmla="*/ 729739 h 7224923"/>
              <a:gd name="connsiteX2" fmla="*/ 5678206 w 5933615"/>
              <a:gd name="connsiteY2" fmla="*/ 0 h 7224923"/>
              <a:gd name="connsiteX3" fmla="*/ 5933615 w 5933615"/>
              <a:gd name="connsiteY3" fmla="*/ 7221178 h 7224923"/>
              <a:gd name="connsiteX0" fmla="*/ 0 w 5945184"/>
              <a:gd name="connsiteY0" fmla="*/ 6521881 h 6521881"/>
              <a:gd name="connsiteX1" fmla="*/ 3922930 w 5945184"/>
              <a:gd name="connsiteY1" fmla="*/ 26697 h 6521881"/>
              <a:gd name="connsiteX2" fmla="*/ 5945184 w 5945184"/>
              <a:gd name="connsiteY2" fmla="*/ 0 h 6521881"/>
              <a:gd name="connsiteX3" fmla="*/ 5933615 w 5945184"/>
              <a:gd name="connsiteY3" fmla="*/ 6518136 h 6521881"/>
              <a:gd name="connsiteX0" fmla="*/ 0 w 5936284"/>
              <a:gd name="connsiteY0" fmla="*/ 6504082 h 6504082"/>
              <a:gd name="connsiteX1" fmla="*/ 3922930 w 5936284"/>
              <a:gd name="connsiteY1" fmla="*/ 8898 h 6504082"/>
              <a:gd name="connsiteX2" fmla="*/ 5936284 w 5936284"/>
              <a:gd name="connsiteY2" fmla="*/ 0 h 6504082"/>
              <a:gd name="connsiteX3" fmla="*/ 5933615 w 5936284"/>
              <a:gd name="connsiteY3" fmla="*/ 6500337 h 6504082"/>
              <a:gd name="connsiteX0" fmla="*/ 0 w 5936284"/>
              <a:gd name="connsiteY0" fmla="*/ 6504082 h 6504082"/>
              <a:gd name="connsiteX1" fmla="*/ 3922930 w 5936284"/>
              <a:gd name="connsiteY1" fmla="*/ 8898 h 6504082"/>
              <a:gd name="connsiteX2" fmla="*/ 5936284 w 5936284"/>
              <a:gd name="connsiteY2" fmla="*/ 0 h 6504082"/>
              <a:gd name="connsiteX3" fmla="*/ 5933615 w 5936284"/>
              <a:gd name="connsiteY3" fmla="*/ 6500337 h 6504082"/>
              <a:gd name="connsiteX0" fmla="*/ 0 w 5936284"/>
              <a:gd name="connsiteY0" fmla="*/ 6504082 h 6504082"/>
              <a:gd name="connsiteX1" fmla="*/ 3922930 w 5936284"/>
              <a:gd name="connsiteY1" fmla="*/ 8898 h 6504082"/>
              <a:gd name="connsiteX2" fmla="*/ 5936284 w 5936284"/>
              <a:gd name="connsiteY2" fmla="*/ 0 h 6504082"/>
              <a:gd name="connsiteX3" fmla="*/ 5933615 w 5936284"/>
              <a:gd name="connsiteY3" fmla="*/ 6500337 h 6504082"/>
              <a:gd name="connsiteX4" fmla="*/ 0 w 5936284"/>
              <a:gd name="connsiteY4" fmla="*/ 6504082 h 6504082"/>
              <a:gd name="connsiteX0" fmla="*/ 0 w 5934296"/>
              <a:gd name="connsiteY0" fmla="*/ 6495183 h 6495183"/>
              <a:gd name="connsiteX1" fmla="*/ 3922930 w 5934296"/>
              <a:gd name="connsiteY1" fmla="*/ -1 h 6495183"/>
              <a:gd name="connsiteX2" fmla="*/ 5927385 w 5934296"/>
              <a:gd name="connsiteY2" fmla="*/ 0 h 6495183"/>
              <a:gd name="connsiteX3" fmla="*/ 5933615 w 5934296"/>
              <a:gd name="connsiteY3" fmla="*/ 6491438 h 6495183"/>
              <a:gd name="connsiteX4" fmla="*/ 0 w 5934296"/>
              <a:gd name="connsiteY4" fmla="*/ 6495183 h 6495183"/>
              <a:gd name="connsiteX0" fmla="*/ 0 w 5936285"/>
              <a:gd name="connsiteY0" fmla="*/ 6495184 h 6495184"/>
              <a:gd name="connsiteX1" fmla="*/ 3922930 w 5936285"/>
              <a:gd name="connsiteY1" fmla="*/ 0 h 6495184"/>
              <a:gd name="connsiteX2" fmla="*/ 5936285 w 5936285"/>
              <a:gd name="connsiteY2" fmla="*/ 1 h 6495184"/>
              <a:gd name="connsiteX3" fmla="*/ 5933615 w 5936285"/>
              <a:gd name="connsiteY3" fmla="*/ 6491439 h 6495184"/>
              <a:gd name="connsiteX4" fmla="*/ 0 w 5936285"/>
              <a:gd name="connsiteY4" fmla="*/ 6495184 h 6495184"/>
              <a:gd name="connsiteX0" fmla="*/ 0 w 5938692"/>
              <a:gd name="connsiteY0" fmla="*/ 6495184 h 6495184"/>
              <a:gd name="connsiteX1" fmla="*/ 3922930 w 5938692"/>
              <a:gd name="connsiteY1" fmla="*/ 0 h 6495184"/>
              <a:gd name="connsiteX2" fmla="*/ 5936285 w 5938692"/>
              <a:gd name="connsiteY2" fmla="*/ 1 h 6495184"/>
              <a:gd name="connsiteX3" fmla="*/ 5933615 w 5938692"/>
              <a:gd name="connsiteY3" fmla="*/ 6491439 h 6495184"/>
              <a:gd name="connsiteX4" fmla="*/ 0 w 5938692"/>
              <a:gd name="connsiteY4" fmla="*/ 6495184 h 6495184"/>
              <a:gd name="connsiteX0" fmla="*/ 0 w 6158849"/>
              <a:gd name="connsiteY0" fmla="*/ 6495184 h 6495184"/>
              <a:gd name="connsiteX1" fmla="*/ 3922930 w 6158849"/>
              <a:gd name="connsiteY1" fmla="*/ 0 h 6495184"/>
              <a:gd name="connsiteX2" fmla="*/ 6158767 w 6158849"/>
              <a:gd name="connsiteY2" fmla="*/ 1 h 6495184"/>
              <a:gd name="connsiteX3" fmla="*/ 5933615 w 6158849"/>
              <a:gd name="connsiteY3" fmla="*/ 6491439 h 6495184"/>
              <a:gd name="connsiteX4" fmla="*/ 0 w 6158849"/>
              <a:gd name="connsiteY4" fmla="*/ 6495184 h 6495184"/>
              <a:gd name="connsiteX0" fmla="*/ 0 w 6159930"/>
              <a:gd name="connsiteY0" fmla="*/ 6495184 h 6509237"/>
              <a:gd name="connsiteX1" fmla="*/ 3922930 w 6159930"/>
              <a:gd name="connsiteY1" fmla="*/ 0 h 6509237"/>
              <a:gd name="connsiteX2" fmla="*/ 6158767 w 6159930"/>
              <a:gd name="connsiteY2" fmla="*/ 1 h 6509237"/>
              <a:gd name="connsiteX3" fmla="*/ 6147197 w 6159930"/>
              <a:gd name="connsiteY3" fmla="*/ 6509237 h 6509237"/>
              <a:gd name="connsiteX4" fmla="*/ 0 w 6159930"/>
              <a:gd name="connsiteY4" fmla="*/ 6495184 h 6509237"/>
              <a:gd name="connsiteX0" fmla="*/ 0 w 6168829"/>
              <a:gd name="connsiteY0" fmla="*/ 6512982 h 6512982"/>
              <a:gd name="connsiteX1" fmla="*/ 3931829 w 6168829"/>
              <a:gd name="connsiteY1" fmla="*/ 0 h 6512982"/>
              <a:gd name="connsiteX2" fmla="*/ 6167666 w 6168829"/>
              <a:gd name="connsiteY2" fmla="*/ 1 h 6512982"/>
              <a:gd name="connsiteX3" fmla="*/ 6156096 w 6168829"/>
              <a:gd name="connsiteY3" fmla="*/ 6509237 h 6512982"/>
              <a:gd name="connsiteX4" fmla="*/ 0 w 6168829"/>
              <a:gd name="connsiteY4" fmla="*/ 6512982 h 651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8829" h="6512982">
                <a:moveTo>
                  <a:pt x="0" y="6512982"/>
                </a:moveTo>
                <a:lnTo>
                  <a:pt x="3931829" y="0"/>
                </a:lnTo>
                <a:lnTo>
                  <a:pt x="6167666" y="1"/>
                </a:lnTo>
                <a:cubicBezTo>
                  <a:pt x="6172710" y="3187228"/>
                  <a:pt x="6159952" y="4336525"/>
                  <a:pt x="6156096" y="6509237"/>
                </a:cubicBezTo>
                <a:lnTo>
                  <a:pt x="0" y="6512982"/>
                </a:lnTo>
                <a:close/>
              </a:path>
            </a:pathLst>
          </a:custGeom>
          <a:solidFill>
            <a:srgbClr val="EE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/>
            <a:r>
              <a:rPr lang="x-none" sz="1000" dirty="0"/>
              <a:t>           </a:t>
            </a: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xmlns="" id="{35591287-9E94-AB49-9DAF-D02FCD02E565}"/>
              </a:ext>
            </a:extLst>
          </p:cNvPr>
          <p:cNvSpPr>
            <a:spLocks/>
          </p:cNvSpPr>
          <p:nvPr/>
        </p:nvSpPr>
        <p:spPr>
          <a:xfrm>
            <a:off x="5587515" y="0"/>
            <a:ext cx="3733015" cy="4847976"/>
          </a:xfrm>
          <a:custGeom>
            <a:avLst/>
            <a:gdLst>
              <a:gd name="connsiteX0" fmla="*/ 64546 w 6712772"/>
              <a:gd name="connsiteY0" fmla="*/ 6895652 h 6992470"/>
              <a:gd name="connsiteX1" fmla="*/ 64546 w 6712772"/>
              <a:gd name="connsiteY1" fmla="*/ 6895652 h 6992470"/>
              <a:gd name="connsiteX2" fmla="*/ 4227756 w 6712772"/>
              <a:gd name="connsiteY2" fmla="*/ 0 h 6992470"/>
              <a:gd name="connsiteX3" fmla="*/ 6712772 w 6712772"/>
              <a:gd name="connsiteY3" fmla="*/ 0 h 6992470"/>
              <a:gd name="connsiteX4" fmla="*/ 6712772 w 6712772"/>
              <a:gd name="connsiteY4" fmla="*/ 6992470 h 6992470"/>
              <a:gd name="connsiteX5" fmla="*/ 0 w 6712772"/>
              <a:gd name="connsiteY5" fmla="*/ 6992470 h 6992470"/>
              <a:gd name="connsiteX6" fmla="*/ 64546 w 6712772"/>
              <a:gd name="connsiteY6" fmla="*/ 6895652 h 6992470"/>
              <a:gd name="connsiteX0" fmla="*/ 64546 w 6712772"/>
              <a:gd name="connsiteY0" fmla="*/ 6895652 h 6992470"/>
              <a:gd name="connsiteX1" fmla="*/ 64546 w 6712772"/>
              <a:gd name="connsiteY1" fmla="*/ 6895652 h 6992470"/>
              <a:gd name="connsiteX2" fmla="*/ 4227756 w 6712772"/>
              <a:gd name="connsiteY2" fmla="*/ 0 h 6992470"/>
              <a:gd name="connsiteX3" fmla="*/ 6241111 w 6712772"/>
              <a:gd name="connsiteY3" fmla="*/ 8899 h 6992470"/>
              <a:gd name="connsiteX4" fmla="*/ 6712772 w 6712772"/>
              <a:gd name="connsiteY4" fmla="*/ 6992470 h 6992470"/>
              <a:gd name="connsiteX5" fmla="*/ 0 w 6712772"/>
              <a:gd name="connsiteY5" fmla="*/ 6992470 h 6992470"/>
              <a:gd name="connsiteX6" fmla="*/ 64546 w 6712772"/>
              <a:gd name="connsiteY6" fmla="*/ 6895652 h 6992470"/>
              <a:gd name="connsiteX0" fmla="*/ 64546 w 6241111"/>
              <a:gd name="connsiteY0" fmla="*/ 6895652 h 6992470"/>
              <a:gd name="connsiteX1" fmla="*/ 64546 w 6241111"/>
              <a:gd name="connsiteY1" fmla="*/ 6895652 h 6992470"/>
              <a:gd name="connsiteX2" fmla="*/ 4227756 w 6241111"/>
              <a:gd name="connsiteY2" fmla="*/ 0 h 6992470"/>
              <a:gd name="connsiteX3" fmla="*/ 6241111 w 6241111"/>
              <a:gd name="connsiteY3" fmla="*/ 8899 h 6992470"/>
              <a:gd name="connsiteX4" fmla="*/ 6241111 w 6241111"/>
              <a:gd name="connsiteY4" fmla="*/ 6467413 h 6992470"/>
              <a:gd name="connsiteX5" fmla="*/ 0 w 6241111"/>
              <a:gd name="connsiteY5" fmla="*/ 6992470 h 6992470"/>
              <a:gd name="connsiteX6" fmla="*/ 64546 w 6241111"/>
              <a:gd name="connsiteY6" fmla="*/ 6895652 h 6992470"/>
              <a:gd name="connsiteX0" fmla="*/ 0 w 6363031"/>
              <a:gd name="connsiteY0" fmla="*/ 6992470 h 6992470"/>
              <a:gd name="connsiteX1" fmla="*/ 64546 w 6363031"/>
              <a:gd name="connsiteY1" fmla="*/ 6895652 h 6992470"/>
              <a:gd name="connsiteX2" fmla="*/ 64546 w 6363031"/>
              <a:gd name="connsiteY2" fmla="*/ 6895652 h 6992470"/>
              <a:gd name="connsiteX3" fmla="*/ 4227756 w 6363031"/>
              <a:gd name="connsiteY3" fmla="*/ 0 h 6992470"/>
              <a:gd name="connsiteX4" fmla="*/ 6241111 w 6363031"/>
              <a:gd name="connsiteY4" fmla="*/ 8899 h 6992470"/>
              <a:gd name="connsiteX5" fmla="*/ 6363031 w 6363031"/>
              <a:gd name="connsiteY5" fmla="*/ 6589333 h 6992470"/>
              <a:gd name="connsiteX0" fmla="*/ 0 w 6241111"/>
              <a:gd name="connsiteY0" fmla="*/ 6992470 h 6992470"/>
              <a:gd name="connsiteX1" fmla="*/ 64546 w 6241111"/>
              <a:gd name="connsiteY1" fmla="*/ 6895652 h 6992470"/>
              <a:gd name="connsiteX2" fmla="*/ 64546 w 6241111"/>
              <a:gd name="connsiteY2" fmla="*/ 6895652 h 6992470"/>
              <a:gd name="connsiteX3" fmla="*/ 4227756 w 6241111"/>
              <a:gd name="connsiteY3" fmla="*/ 0 h 6992470"/>
              <a:gd name="connsiteX4" fmla="*/ 6241111 w 6241111"/>
              <a:gd name="connsiteY4" fmla="*/ 8899 h 6992470"/>
              <a:gd name="connsiteX5" fmla="*/ 6229543 w 6241111"/>
              <a:gd name="connsiteY5" fmla="*/ 6482542 h 6992470"/>
              <a:gd name="connsiteX0" fmla="*/ 0 w 6241111"/>
              <a:gd name="connsiteY0" fmla="*/ 6992470 h 6992470"/>
              <a:gd name="connsiteX1" fmla="*/ 64546 w 6241111"/>
              <a:gd name="connsiteY1" fmla="*/ 6895652 h 6992470"/>
              <a:gd name="connsiteX2" fmla="*/ 64546 w 6241111"/>
              <a:gd name="connsiteY2" fmla="*/ 6895652 h 6992470"/>
              <a:gd name="connsiteX3" fmla="*/ 4227756 w 6241111"/>
              <a:gd name="connsiteY3" fmla="*/ 0 h 6992470"/>
              <a:gd name="connsiteX4" fmla="*/ 6241111 w 6241111"/>
              <a:gd name="connsiteY4" fmla="*/ 8899 h 6992470"/>
              <a:gd name="connsiteX5" fmla="*/ 6229543 w 6241111"/>
              <a:gd name="connsiteY5" fmla="*/ 6491441 h 6992470"/>
              <a:gd name="connsiteX0" fmla="*/ 0 w 6416428"/>
              <a:gd name="connsiteY0" fmla="*/ 6992470 h 6992470"/>
              <a:gd name="connsiteX1" fmla="*/ 64546 w 6416428"/>
              <a:gd name="connsiteY1" fmla="*/ 6895652 h 6992470"/>
              <a:gd name="connsiteX2" fmla="*/ 64546 w 6416428"/>
              <a:gd name="connsiteY2" fmla="*/ 6895652 h 6992470"/>
              <a:gd name="connsiteX3" fmla="*/ 4227756 w 6416428"/>
              <a:gd name="connsiteY3" fmla="*/ 0 h 6992470"/>
              <a:gd name="connsiteX4" fmla="*/ 6241111 w 6416428"/>
              <a:gd name="connsiteY4" fmla="*/ 8899 h 6992470"/>
              <a:gd name="connsiteX5" fmla="*/ 6416428 w 6416428"/>
              <a:gd name="connsiteY5" fmla="*/ 6518138 h 6992470"/>
              <a:gd name="connsiteX0" fmla="*/ 0 w 6241111"/>
              <a:gd name="connsiteY0" fmla="*/ 6992470 h 6992470"/>
              <a:gd name="connsiteX1" fmla="*/ 64546 w 6241111"/>
              <a:gd name="connsiteY1" fmla="*/ 6895652 h 6992470"/>
              <a:gd name="connsiteX2" fmla="*/ 64546 w 6241111"/>
              <a:gd name="connsiteY2" fmla="*/ 6895652 h 6992470"/>
              <a:gd name="connsiteX3" fmla="*/ 4227756 w 6241111"/>
              <a:gd name="connsiteY3" fmla="*/ 0 h 6992470"/>
              <a:gd name="connsiteX4" fmla="*/ 6241111 w 6241111"/>
              <a:gd name="connsiteY4" fmla="*/ 8899 h 6992470"/>
              <a:gd name="connsiteX5" fmla="*/ 6238441 w 6241111"/>
              <a:gd name="connsiteY5" fmla="*/ 6491439 h 6992470"/>
              <a:gd name="connsiteX0" fmla="*/ 1 w 6176566"/>
              <a:gd name="connsiteY0" fmla="*/ 6895652 h 6895651"/>
              <a:gd name="connsiteX1" fmla="*/ 1 w 6176566"/>
              <a:gd name="connsiteY1" fmla="*/ 6895652 h 6895651"/>
              <a:gd name="connsiteX2" fmla="*/ 4163211 w 6176566"/>
              <a:gd name="connsiteY2" fmla="*/ 0 h 6895651"/>
              <a:gd name="connsiteX3" fmla="*/ 6176566 w 6176566"/>
              <a:gd name="connsiteY3" fmla="*/ 8899 h 6895651"/>
              <a:gd name="connsiteX4" fmla="*/ 6173896 w 6176566"/>
              <a:gd name="connsiteY4" fmla="*/ 6491439 h 6895651"/>
              <a:gd name="connsiteX0" fmla="*/ 0 w 6176565"/>
              <a:gd name="connsiteY0" fmla="*/ 6895652 h 6895652"/>
              <a:gd name="connsiteX1" fmla="*/ 1139107 w 6176565"/>
              <a:gd name="connsiteY1" fmla="*/ 5017907 h 6895652"/>
              <a:gd name="connsiteX2" fmla="*/ 4163210 w 6176565"/>
              <a:gd name="connsiteY2" fmla="*/ 0 h 6895652"/>
              <a:gd name="connsiteX3" fmla="*/ 6176565 w 6176565"/>
              <a:gd name="connsiteY3" fmla="*/ 8899 h 6895652"/>
              <a:gd name="connsiteX4" fmla="*/ 6173895 w 6176565"/>
              <a:gd name="connsiteY4" fmla="*/ 6491439 h 6895652"/>
              <a:gd name="connsiteX0" fmla="*/ 0 w 5936285"/>
              <a:gd name="connsiteY0" fmla="*/ 6495184 h 6495184"/>
              <a:gd name="connsiteX1" fmla="*/ 898827 w 5936285"/>
              <a:gd name="connsiteY1" fmla="*/ 5017907 h 6495184"/>
              <a:gd name="connsiteX2" fmla="*/ 3922930 w 5936285"/>
              <a:gd name="connsiteY2" fmla="*/ 0 h 6495184"/>
              <a:gd name="connsiteX3" fmla="*/ 5936285 w 5936285"/>
              <a:gd name="connsiteY3" fmla="*/ 8899 h 6495184"/>
              <a:gd name="connsiteX4" fmla="*/ 5933615 w 5936285"/>
              <a:gd name="connsiteY4" fmla="*/ 6491439 h 6495184"/>
              <a:gd name="connsiteX0" fmla="*/ 0 w 5936285"/>
              <a:gd name="connsiteY0" fmla="*/ 6495184 h 6495184"/>
              <a:gd name="connsiteX1" fmla="*/ 3922930 w 5936285"/>
              <a:gd name="connsiteY1" fmla="*/ 0 h 6495184"/>
              <a:gd name="connsiteX2" fmla="*/ 5936285 w 5936285"/>
              <a:gd name="connsiteY2" fmla="*/ 8899 h 6495184"/>
              <a:gd name="connsiteX3" fmla="*/ 5933615 w 5936285"/>
              <a:gd name="connsiteY3" fmla="*/ 6491439 h 6495184"/>
              <a:gd name="connsiteX0" fmla="*/ 0 w 5936285"/>
              <a:gd name="connsiteY0" fmla="*/ 6495184 h 6495184"/>
              <a:gd name="connsiteX1" fmla="*/ 3922930 w 5936285"/>
              <a:gd name="connsiteY1" fmla="*/ 0 h 6495184"/>
              <a:gd name="connsiteX2" fmla="*/ 5936285 w 5936285"/>
              <a:gd name="connsiteY2" fmla="*/ 0 h 6495184"/>
              <a:gd name="connsiteX3" fmla="*/ 5933615 w 5936285"/>
              <a:gd name="connsiteY3" fmla="*/ 6491439 h 6495184"/>
              <a:gd name="connsiteX0" fmla="*/ 0 w 5936285"/>
              <a:gd name="connsiteY0" fmla="*/ 6495184 h 6495184"/>
              <a:gd name="connsiteX1" fmla="*/ 3922930 w 5936285"/>
              <a:gd name="connsiteY1" fmla="*/ 0 h 6495184"/>
              <a:gd name="connsiteX2" fmla="*/ 5936285 w 5936285"/>
              <a:gd name="connsiteY2" fmla="*/ 0 h 6495184"/>
              <a:gd name="connsiteX3" fmla="*/ 5933615 w 5936285"/>
              <a:gd name="connsiteY3" fmla="*/ 6491439 h 6495184"/>
              <a:gd name="connsiteX0" fmla="*/ 0 w 6639328"/>
              <a:gd name="connsiteY0" fmla="*/ 6566377 h 6566377"/>
              <a:gd name="connsiteX1" fmla="*/ 3922930 w 6639328"/>
              <a:gd name="connsiteY1" fmla="*/ 71193 h 6566377"/>
              <a:gd name="connsiteX2" fmla="*/ 6639328 w 6639328"/>
              <a:gd name="connsiteY2" fmla="*/ 0 h 6566377"/>
              <a:gd name="connsiteX3" fmla="*/ 5933615 w 6639328"/>
              <a:gd name="connsiteY3" fmla="*/ 6562632 h 6566377"/>
              <a:gd name="connsiteX0" fmla="*/ 0 w 5933615"/>
              <a:gd name="connsiteY0" fmla="*/ 7224923 h 7224923"/>
              <a:gd name="connsiteX1" fmla="*/ 3922930 w 5933615"/>
              <a:gd name="connsiteY1" fmla="*/ 729739 h 7224923"/>
              <a:gd name="connsiteX2" fmla="*/ 5678206 w 5933615"/>
              <a:gd name="connsiteY2" fmla="*/ 0 h 7224923"/>
              <a:gd name="connsiteX3" fmla="*/ 5933615 w 5933615"/>
              <a:gd name="connsiteY3" fmla="*/ 7221178 h 7224923"/>
              <a:gd name="connsiteX0" fmla="*/ 0 w 5945184"/>
              <a:gd name="connsiteY0" fmla="*/ 6521881 h 6521881"/>
              <a:gd name="connsiteX1" fmla="*/ 3922930 w 5945184"/>
              <a:gd name="connsiteY1" fmla="*/ 26697 h 6521881"/>
              <a:gd name="connsiteX2" fmla="*/ 5945184 w 5945184"/>
              <a:gd name="connsiteY2" fmla="*/ 0 h 6521881"/>
              <a:gd name="connsiteX3" fmla="*/ 5933615 w 5945184"/>
              <a:gd name="connsiteY3" fmla="*/ 6518136 h 6521881"/>
              <a:gd name="connsiteX0" fmla="*/ 0 w 5936284"/>
              <a:gd name="connsiteY0" fmla="*/ 6504082 h 6504082"/>
              <a:gd name="connsiteX1" fmla="*/ 3922930 w 5936284"/>
              <a:gd name="connsiteY1" fmla="*/ 8898 h 6504082"/>
              <a:gd name="connsiteX2" fmla="*/ 5936284 w 5936284"/>
              <a:gd name="connsiteY2" fmla="*/ 0 h 6504082"/>
              <a:gd name="connsiteX3" fmla="*/ 5933615 w 5936284"/>
              <a:gd name="connsiteY3" fmla="*/ 6500337 h 6504082"/>
              <a:gd name="connsiteX0" fmla="*/ 0 w 5936284"/>
              <a:gd name="connsiteY0" fmla="*/ 6504082 h 6504082"/>
              <a:gd name="connsiteX1" fmla="*/ 3922930 w 5936284"/>
              <a:gd name="connsiteY1" fmla="*/ 8898 h 6504082"/>
              <a:gd name="connsiteX2" fmla="*/ 5936284 w 5936284"/>
              <a:gd name="connsiteY2" fmla="*/ 0 h 6504082"/>
              <a:gd name="connsiteX3" fmla="*/ 5933615 w 5936284"/>
              <a:gd name="connsiteY3" fmla="*/ 6500337 h 6504082"/>
              <a:gd name="connsiteX0" fmla="*/ 0 w 5936284"/>
              <a:gd name="connsiteY0" fmla="*/ 6504082 h 6504082"/>
              <a:gd name="connsiteX1" fmla="*/ 3922930 w 5936284"/>
              <a:gd name="connsiteY1" fmla="*/ 8898 h 6504082"/>
              <a:gd name="connsiteX2" fmla="*/ 5936284 w 5936284"/>
              <a:gd name="connsiteY2" fmla="*/ 0 h 6504082"/>
              <a:gd name="connsiteX3" fmla="*/ 5933615 w 5936284"/>
              <a:gd name="connsiteY3" fmla="*/ 6500337 h 6504082"/>
              <a:gd name="connsiteX4" fmla="*/ 0 w 5936284"/>
              <a:gd name="connsiteY4" fmla="*/ 6504082 h 6504082"/>
              <a:gd name="connsiteX0" fmla="*/ 0 w 5934296"/>
              <a:gd name="connsiteY0" fmla="*/ 6495183 h 6495183"/>
              <a:gd name="connsiteX1" fmla="*/ 3922930 w 5934296"/>
              <a:gd name="connsiteY1" fmla="*/ -1 h 6495183"/>
              <a:gd name="connsiteX2" fmla="*/ 5927385 w 5934296"/>
              <a:gd name="connsiteY2" fmla="*/ 0 h 6495183"/>
              <a:gd name="connsiteX3" fmla="*/ 5933615 w 5934296"/>
              <a:gd name="connsiteY3" fmla="*/ 6491438 h 6495183"/>
              <a:gd name="connsiteX4" fmla="*/ 0 w 5934296"/>
              <a:gd name="connsiteY4" fmla="*/ 6495183 h 6495183"/>
              <a:gd name="connsiteX0" fmla="*/ 0 w 5936285"/>
              <a:gd name="connsiteY0" fmla="*/ 6495184 h 6495184"/>
              <a:gd name="connsiteX1" fmla="*/ 3922930 w 5936285"/>
              <a:gd name="connsiteY1" fmla="*/ 0 h 6495184"/>
              <a:gd name="connsiteX2" fmla="*/ 5936285 w 5936285"/>
              <a:gd name="connsiteY2" fmla="*/ 1 h 6495184"/>
              <a:gd name="connsiteX3" fmla="*/ 5933615 w 5936285"/>
              <a:gd name="connsiteY3" fmla="*/ 6491439 h 6495184"/>
              <a:gd name="connsiteX4" fmla="*/ 0 w 5936285"/>
              <a:gd name="connsiteY4" fmla="*/ 6495184 h 6495184"/>
              <a:gd name="connsiteX0" fmla="*/ 0 w 5938692"/>
              <a:gd name="connsiteY0" fmla="*/ 6495184 h 6495184"/>
              <a:gd name="connsiteX1" fmla="*/ 3922930 w 5938692"/>
              <a:gd name="connsiteY1" fmla="*/ 0 h 6495184"/>
              <a:gd name="connsiteX2" fmla="*/ 5936285 w 5938692"/>
              <a:gd name="connsiteY2" fmla="*/ 1 h 6495184"/>
              <a:gd name="connsiteX3" fmla="*/ 5933615 w 5938692"/>
              <a:gd name="connsiteY3" fmla="*/ 6491439 h 6495184"/>
              <a:gd name="connsiteX4" fmla="*/ 0 w 5938692"/>
              <a:gd name="connsiteY4" fmla="*/ 6495184 h 6495184"/>
              <a:gd name="connsiteX0" fmla="*/ 0 w 5933626"/>
              <a:gd name="connsiteY0" fmla="*/ 6511708 h 6511708"/>
              <a:gd name="connsiteX1" fmla="*/ 3922930 w 5933626"/>
              <a:gd name="connsiteY1" fmla="*/ 16524 h 6511708"/>
              <a:gd name="connsiteX2" fmla="*/ 4994334 w 5933626"/>
              <a:gd name="connsiteY2" fmla="*/ 0 h 6511708"/>
              <a:gd name="connsiteX3" fmla="*/ 5933615 w 5933626"/>
              <a:gd name="connsiteY3" fmla="*/ 6507963 h 6511708"/>
              <a:gd name="connsiteX4" fmla="*/ 0 w 5933626"/>
              <a:gd name="connsiteY4" fmla="*/ 6511708 h 6511708"/>
              <a:gd name="connsiteX0" fmla="*/ 0 w 5933626"/>
              <a:gd name="connsiteY0" fmla="*/ 6495184 h 6495184"/>
              <a:gd name="connsiteX1" fmla="*/ 3922930 w 5933626"/>
              <a:gd name="connsiteY1" fmla="*/ 0 h 6495184"/>
              <a:gd name="connsiteX2" fmla="*/ 5002597 w 5933626"/>
              <a:gd name="connsiteY2" fmla="*/ 8264 h 6495184"/>
              <a:gd name="connsiteX3" fmla="*/ 5933615 w 5933626"/>
              <a:gd name="connsiteY3" fmla="*/ 6491439 h 6495184"/>
              <a:gd name="connsiteX4" fmla="*/ 0 w 5933626"/>
              <a:gd name="connsiteY4" fmla="*/ 6495184 h 6495184"/>
              <a:gd name="connsiteX0" fmla="*/ 0 w 5933627"/>
              <a:gd name="connsiteY0" fmla="*/ 6495184 h 6495184"/>
              <a:gd name="connsiteX1" fmla="*/ 3922930 w 5933627"/>
              <a:gd name="connsiteY1" fmla="*/ 0 h 6495184"/>
              <a:gd name="connsiteX2" fmla="*/ 5010860 w 5933627"/>
              <a:gd name="connsiteY2" fmla="*/ 1 h 6495184"/>
              <a:gd name="connsiteX3" fmla="*/ 5933615 w 5933627"/>
              <a:gd name="connsiteY3" fmla="*/ 6491439 h 6495184"/>
              <a:gd name="connsiteX4" fmla="*/ 0 w 5933627"/>
              <a:gd name="connsiteY4" fmla="*/ 6495184 h 6495184"/>
              <a:gd name="connsiteX0" fmla="*/ 0 w 5012069"/>
              <a:gd name="connsiteY0" fmla="*/ 6495184 h 6495184"/>
              <a:gd name="connsiteX1" fmla="*/ 3922930 w 5012069"/>
              <a:gd name="connsiteY1" fmla="*/ 0 h 6495184"/>
              <a:gd name="connsiteX2" fmla="*/ 5010860 w 5012069"/>
              <a:gd name="connsiteY2" fmla="*/ 1 h 6495184"/>
              <a:gd name="connsiteX3" fmla="*/ 4999927 w 5012069"/>
              <a:gd name="connsiteY3" fmla="*/ 6491439 h 6495184"/>
              <a:gd name="connsiteX4" fmla="*/ 0 w 5012069"/>
              <a:gd name="connsiteY4" fmla="*/ 6495184 h 6495184"/>
              <a:gd name="connsiteX0" fmla="*/ 0 w 5001393"/>
              <a:gd name="connsiteY0" fmla="*/ 6495184 h 6495184"/>
              <a:gd name="connsiteX1" fmla="*/ 3922930 w 5001393"/>
              <a:gd name="connsiteY1" fmla="*/ 0 h 6495184"/>
              <a:gd name="connsiteX2" fmla="*/ 4994334 w 5001393"/>
              <a:gd name="connsiteY2" fmla="*/ 1 h 6495184"/>
              <a:gd name="connsiteX3" fmla="*/ 4999927 w 5001393"/>
              <a:gd name="connsiteY3" fmla="*/ 6491439 h 6495184"/>
              <a:gd name="connsiteX4" fmla="*/ 0 w 5001393"/>
              <a:gd name="connsiteY4" fmla="*/ 6495184 h 649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1393" h="6495184">
                <a:moveTo>
                  <a:pt x="0" y="6495184"/>
                </a:moveTo>
                <a:lnTo>
                  <a:pt x="3922930" y="0"/>
                </a:lnTo>
                <a:lnTo>
                  <a:pt x="4994334" y="1"/>
                </a:lnTo>
                <a:cubicBezTo>
                  <a:pt x="4999378" y="3187228"/>
                  <a:pt x="5003783" y="4318727"/>
                  <a:pt x="4999927" y="6491439"/>
                </a:cubicBezTo>
                <a:lnTo>
                  <a:pt x="0" y="6495184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/>
            <a:r>
              <a:rPr lang="x-none" sz="1000" dirty="0"/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250499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" y="132936"/>
            <a:ext cx="3851921" cy="26612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fontAlgn="auto">
              <a:spcAft>
                <a:spcPts val="0"/>
              </a:spcAft>
              <a:defRPr sz="4000" b="1" spc="14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>
              <a:defRPr/>
            </a:pPr>
            <a:r>
              <a:rPr lang="ru-RU" sz="150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Классификация затрат</a:t>
            </a:r>
            <a:endParaRPr lang="ru-RU" sz="150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" name="Номер слайда 9">
            <a:extLst>
              <a:ext uri="{FF2B5EF4-FFF2-40B4-BE49-F238E27FC236}">
                <a16:creationId xmlns="" xmlns:a16="http://schemas.microsoft.com/office/drawing/2014/main" id="{226A0563-3DC0-4698-A1B4-B08FB850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8324" y="4869657"/>
            <a:ext cx="1600200" cy="273844"/>
          </a:xfrm>
        </p:spPr>
        <p:txBody>
          <a:bodyPr/>
          <a:lstStyle/>
          <a:p>
            <a:pPr>
              <a:defRPr/>
            </a:pPr>
            <a:fld id="{28D2F9D9-B701-4AA8-B4F3-FA5B855DBB89}" type="slidenum">
              <a:rPr 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10</a:t>
            </a:fld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Graphic 14">
            <a:extLst>
              <a:ext uri="{FF2B5EF4-FFF2-40B4-BE49-F238E27FC236}">
                <a16:creationId xmlns="" xmlns:a16="http://schemas.microsoft.com/office/drawing/2014/main" id="{902F386B-CF70-0A43-8443-0F34A9FD0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4554" y="4749"/>
            <a:ext cx="1512168" cy="522496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F55137F3-BAC3-5C46-8421-B6AA8F039CF8}"/>
              </a:ext>
            </a:extLst>
          </p:cNvPr>
          <p:cNvSpPr/>
          <p:nvPr/>
        </p:nvSpPr>
        <p:spPr>
          <a:xfrm>
            <a:off x="0" y="4876015"/>
            <a:ext cx="9144000" cy="89585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0BF652B-BC4C-4106-B822-52F4F6BEC52A}"/>
              </a:ext>
            </a:extLst>
          </p:cNvPr>
          <p:cNvSpPr txBox="1"/>
          <p:nvPr/>
        </p:nvSpPr>
        <p:spPr>
          <a:xfrm>
            <a:off x="395536" y="864195"/>
            <a:ext cx="5040560" cy="3516345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Группировка затрат по экономическим элементам</a:t>
            </a: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материальные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затраты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(затраты на покупное сырье и материалы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энергетические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затраты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(электроэнергия, природный газ, вода питьевая и горячая, тепловая энергия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 оплату труда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(выплаты по заработной плате, суммы страховых взносов по договорам   обязательного страхования, оплата учебных отпусков и пр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услуги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сторонних организаций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(текущие и капитальные ремонты, техническое обслуживание и содержание основных средств, прочие услуги)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амортизационные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отчисления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(рассчитываются исходя из балансовой стоимости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нормы амортизации оборудования)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475729"/>
              </p:ext>
            </p:extLst>
          </p:nvPr>
        </p:nvGraphicFramePr>
        <p:xfrm>
          <a:off x="5220072" y="987574"/>
          <a:ext cx="3716650" cy="3392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5113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" y="132936"/>
            <a:ext cx="3851921" cy="26612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fontAlgn="auto">
              <a:spcAft>
                <a:spcPts val="0"/>
              </a:spcAft>
              <a:defRPr sz="4000" b="1" spc="14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>
              <a:defRPr/>
            </a:pPr>
            <a:r>
              <a:rPr lang="ru-RU" sz="150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Классификация затрат</a:t>
            </a:r>
            <a:endParaRPr lang="ru-RU" sz="150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" name="Номер слайда 9">
            <a:extLst>
              <a:ext uri="{FF2B5EF4-FFF2-40B4-BE49-F238E27FC236}">
                <a16:creationId xmlns="" xmlns:a16="http://schemas.microsoft.com/office/drawing/2014/main" id="{226A0563-3DC0-4698-A1B4-B08FB850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8324" y="4869657"/>
            <a:ext cx="1600200" cy="273844"/>
          </a:xfrm>
        </p:spPr>
        <p:txBody>
          <a:bodyPr/>
          <a:lstStyle/>
          <a:p>
            <a:pPr>
              <a:defRPr/>
            </a:pPr>
            <a:fld id="{28D2F9D9-B701-4AA8-B4F3-FA5B855DBB89}" type="slidenum">
              <a:rPr 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11</a:t>
            </a:fld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Graphic 14">
            <a:extLst>
              <a:ext uri="{FF2B5EF4-FFF2-40B4-BE49-F238E27FC236}">
                <a16:creationId xmlns="" xmlns:a16="http://schemas.microsoft.com/office/drawing/2014/main" id="{902F386B-CF70-0A43-8443-0F34A9FD0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4554" y="4749"/>
            <a:ext cx="1512168" cy="522496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F55137F3-BAC3-5C46-8421-B6AA8F039CF8}"/>
              </a:ext>
            </a:extLst>
          </p:cNvPr>
          <p:cNvSpPr/>
          <p:nvPr/>
        </p:nvSpPr>
        <p:spPr>
          <a:xfrm>
            <a:off x="0" y="4876015"/>
            <a:ext cx="9144000" cy="89585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0BF652B-BC4C-4106-B822-52F4F6BEC52A}"/>
              </a:ext>
            </a:extLst>
          </p:cNvPr>
          <p:cNvSpPr txBox="1"/>
          <p:nvPr/>
        </p:nvSpPr>
        <p:spPr>
          <a:xfrm>
            <a:off x="352160" y="527245"/>
            <a:ext cx="5256584" cy="3947232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Группировка затрат по калькуляционным статьям</a:t>
            </a: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сырье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материалы в основном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производстве 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возвратные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отходы (вычитаются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топливо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энергия на технологические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нужды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заработная плата основных производственных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рабочих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отчисления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социальные нужды от зарплаты основных производственных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рабочих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капитальный ремонт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текущий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ремонт и содержание основных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прочие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цеховые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охрана труда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158669"/>
              </p:ext>
            </p:extLst>
          </p:nvPr>
        </p:nvGraphicFramePr>
        <p:xfrm>
          <a:off x="4932040" y="843558"/>
          <a:ext cx="356388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0531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6512" y="132936"/>
            <a:ext cx="4464496" cy="26612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fontAlgn="auto">
              <a:spcAft>
                <a:spcPts val="0"/>
              </a:spcAft>
              <a:defRPr sz="4000" b="1" spc="14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>
              <a:defRPr/>
            </a:pPr>
            <a:r>
              <a:rPr lang="ru-RU" sz="150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Планирование себестоимости продукции</a:t>
            </a:r>
            <a:endParaRPr lang="ru-RU" sz="150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" name="Номер слайда 9">
            <a:extLst>
              <a:ext uri="{FF2B5EF4-FFF2-40B4-BE49-F238E27FC236}">
                <a16:creationId xmlns="" xmlns:a16="http://schemas.microsoft.com/office/drawing/2014/main" id="{226A0563-3DC0-4698-A1B4-B08FB850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8324" y="4869657"/>
            <a:ext cx="1600200" cy="273844"/>
          </a:xfrm>
        </p:spPr>
        <p:txBody>
          <a:bodyPr/>
          <a:lstStyle/>
          <a:p>
            <a:pPr>
              <a:defRPr/>
            </a:pPr>
            <a:fld id="{28D2F9D9-B701-4AA8-B4F3-FA5B855DBB89}" type="slidenum">
              <a:rPr 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12</a:t>
            </a:fld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Graphic 14">
            <a:extLst>
              <a:ext uri="{FF2B5EF4-FFF2-40B4-BE49-F238E27FC236}">
                <a16:creationId xmlns="" xmlns:a16="http://schemas.microsoft.com/office/drawing/2014/main" id="{902F386B-CF70-0A43-8443-0F34A9FD0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4554" y="4749"/>
            <a:ext cx="1512168" cy="522496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F55137F3-BAC3-5C46-8421-B6AA8F039CF8}"/>
              </a:ext>
            </a:extLst>
          </p:cNvPr>
          <p:cNvSpPr/>
          <p:nvPr/>
        </p:nvSpPr>
        <p:spPr>
          <a:xfrm>
            <a:off x="0" y="4876015"/>
            <a:ext cx="9144000" cy="89585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0BF652B-BC4C-4106-B822-52F4F6BEC52A}"/>
              </a:ext>
            </a:extLst>
          </p:cNvPr>
          <p:cNvSpPr txBox="1"/>
          <p:nvPr/>
        </p:nvSpPr>
        <p:spPr>
          <a:xfrm>
            <a:off x="2843808" y="2499742"/>
            <a:ext cx="3024336" cy="1731241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Методы планирования себестоимости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попередельный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позаказный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попроцессный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нормативный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BF652B-BC4C-4106-B822-52F4F6BEC52A}"/>
              </a:ext>
            </a:extLst>
          </p:cNvPr>
          <p:cNvSpPr txBox="1"/>
          <p:nvPr/>
        </p:nvSpPr>
        <p:spPr>
          <a:xfrm>
            <a:off x="395536" y="1045500"/>
            <a:ext cx="3600400" cy="1454242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Планирование себестоимости продукции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важнейший элемент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затратами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BF652B-BC4C-4106-B822-52F4F6BEC52A}"/>
              </a:ext>
            </a:extLst>
          </p:cNvPr>
          <p:cNvSpPr txBox="1"/>
          <p:nvPr/>
        </p:nvSpPr>
        <p:spPr>
          <a:xfrm>
            <a:off x="4535424" y="1062892"/>
            <a:ext cx="3744416" cy="1177243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 себестоимости продукции 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составная часть процесса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планирования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44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6512" y="132936"/>
            <a:ext cx="4464496" cy="26612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fontAlgn="auto">
              <a:spcAft>
                <a:spcPts val="0"/>
              </a:spcAft>
              <a:defRPr sz="4000" b="1" spc="14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>
              <a:defRPr/>
            </a:pPr>
            <a:r>
              <a:rPr lang="ru-RU" sz="150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Планирование себестоимости продукции</a:t>
            </a:r>
            <a:endParaRPr lang="ru-RU" sz="150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" name="Номер слайда 9">
            <a:extLst>
              <a:ext uri="{FF2B5EF4-FFF2-40B4-BE49-F238E27FC236}">
                <a16:creationId xmlns="" xmlns:a16="http://schemas.microsoft.com/office/drawing/2014/main" id="{226A0563-3DC0-4698-A1B4-B08FB850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8324" y="4869657"/>
            <a:ext cx="1600200" cy="273844"/>
          </a:xfrm>
        </p:spPr>
        <p:txBody>
          <a:bodyPr/>
          <a:lstStyle/>
          <a:p>
            <a:pPr>
              <a:defRPr/>
            </a:pPr>
            <a:fld id="{28D2F9D9-B701-4AA8-B4F3-FA5B855DBB89}" type="slidenum">
              <a:rPr 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13</a:t>
            </a:fld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Graphic 14">
            <a:extLst>
              <a:ext uri="{FF2B5EF4-FFF2-40B4-BE49-F238E27FC236}">
                <a16:creationId xmlns="" xmlns:a16="http://schemas.microsoft.com/office/drawing/2014/main" id="{902F386B-CF70-0A43-8443-0F34A9FD0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4554" y="4749"/>
            <a:ext cx="1512168" cy="522496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F55137F3-BAC3-5C46-8421-B6AA8F039CF8}"/>
              </a:ext>
            </a:extLst>
          </p:cNvPr>
          <p:cNvSpPr/>
          <p:nvPr/>
        </p:nvSpPr>
        <p:spPr>
          <a:xfrm>
            <a:off x="0" y="4876015"/>
            <a:ext cx="9144000" cy="89585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0BF652B-BC4C-4106-B822-52F4F6BEC52A}"/>
              </a:ext>
            </a:extLst>
          </p:cNvPr>
          <p:cNvSpPr txBox="1"/>
          <p:nvPr/>
        </p:nvSpPr>
        <p:spPr>
          <a:xfrm>
            <a:off x="346102" y="1059582"/>
            <a:ext cx="8496944" cy="3116236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Попередельный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метод учета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затрат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заключается 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последовательной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переработке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сырья и материалов, которая осуществляется в несколько стадий (переделов).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Передел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совокупность технологических операций, в результате которых сырье и материалы превращаются в полуфабрикаты или готовую продукцию.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Полуфабрикат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промежуточное звено в цепочке от материалов, до готовой продукции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Продукция, полученная в каждом переделе (кроме последнего), является полуфабрикатом.</a:t>
            </a:r>
          </a:p>
        </p:txBody>
      </p:sp>
    </p:spTree>
    <p:extLst>
      <p:ext uri="{BB962C8B-B14F-4D97-AF65-F5344CB8AC3E}">
        <p14:creationId xmlns:p14="http://schemas.microsoft.com/office/powerpoint/2010/main" val="4749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6512" y="132936"/>
            <a:ext cx="4464496" cy="26612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fontAlgn="auto">
              <a:spcAft>
                <a:spcPts val="0"/>
              </a:spcAft>
              <a:defRPr sz="4000" b="1" spc="14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>
              <a:defRPr/>
            </a:pPr>
            <a:r>
              <a:rPr lang="ru-RU" sz="150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Планирование себестоимости продукции</a:t>
            </a:r>
            <a:endParaRPr lang="ru-RU" sz="150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" name="Номер слайда 9">
            <a:extLst>
              <a:ext uri="{FF2B5EF4-FFF2-40B4-BE49-F238E27FC236}">
                <a16:creationId xmlns="" xmlns:a16="http://schemas.microsoft.com/office/drawing/2014/main" id="{226A0563-3DC0-4698-A1B4-B08FB850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8324" y="4869657"/>
            <a:ext cx="1600200" cy="273844"/>
          </a:xfrm>
        </p:spPr>
        <p:txBody>
          <a:bodyPr/>
          <a:lstStyle/>
          <a:p>
            <a:pPr>
              <a:defRPr/>
            </a:pPr>
            <a:fld id="{28D2F9D9-B701-4AA8-B4F3-FA5B855DBB89}" type="slidenum">
              <a:rPr 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14</a:t>
            </a:fld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Graphic 14">
            <a:extLst>
              <a:ext uri="{FF2B5EF4-FFF2-40B4-BE49-F238E27FC236}">
                <a16:creationId xmlns="" xmlns:a16="http://schemas.microsoft.com/office/drawing/2014/main" id="{902F386B-CF70-0A43-8443-0F34A9FD0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4554" y="4749"/>
            <a:ext cx="1512168" cy="522496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F55137F3-BAC3-5C46-8421-B6AA8F039CF8}"/>
              </a:ext>
            </a:extLst>
          </p:cNvPr>
          <p:cNvSpPr/>
          <p:nvPr/>
        </p:nvSpPr>
        <p:spPr>
          <a:xfrm>
            <a:off x="0" y="4876015"/>
            <a:ext cx="9144000" cy="89585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0BF652B-BC4C-4106-B822-52F4F6BEC52A}"/>
              </a:ext>
            </a:extLst>
          </p:cNvPr>
          <p:cNvSpPr txBox="1"/>
          <p:nvPr/>
        </p:nvSpPr>
        <p:spPr>
          <a:xfrm>
            <a:off x="3635896" y="987573"/>
            <a:ext cx="2952328" cy="3547123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Производство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сортовой заготовки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Задано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металлолом		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ферросплавы		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добавочные материалы		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Итого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задано в производство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ПЕРЕДЕЛ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энергозатраты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ФОТ		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услуги сторонних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организаций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услуги вспомогательных цехов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амортизация		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ИТОГО стоимость передела	</a:t>
            </a:r>
          </a:p>
          <a:p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Производственная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себестоимость сортовой заготовки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BF652B-BC4C-4106-B822-52F4F6BEC52A}"/>
              </a:ext>
            </a:extLst>
          </p:cNvPr>
          <p:cNvSpPr txBox="1"/>
          <p:nvPr/>
        </p:nvSpPr>
        <p:spPr>
          <a:xfrm>
            <a:off x="6228184" y="987574"/>
            <a:ext cx="2852554" cy="3547123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Производство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сортового проката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Задано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Заготовка ПФ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Итого задано в производство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ПЕРЕДЕЛ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энергозатраты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ФОТ		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услуги сторонних организаций	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услуги вспомогательных цехов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амортизация		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ИТОГО стоимость передела	</a:t>
            </a:r>
          </a:p>
          <a:p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Производственная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себестоимость сортового проката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2368" y="1588794"/>
            <a:ext cx="13681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Производство товарной сортовой заготовки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05888" y="3795886"/>
            <a:ext cx="136815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Реализация  </a:t>
            </a:r>
            <a:r>
              <a:rPr lang="ru-RU" dirty="0"/>
              <a:t>товарной сортовой </a:t>
            </a:r>
            <a:r>
              <a:rPr lang="ru-RU" dirty="0" smtClean="0"/>
              <a:t>заготовки на экспорт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94409" y="1588794"/>
            <a:ext cx="1368152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Производство </a:t>
            </a:r>
            <a:r>
              <a:rPr lang="ru-RU" dirty="0" smtClean="0"/>
              <a:t> сортовой заготовки ПФ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794409" y="3795886"/>
            <a:ext cx="136815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Реализация   сортового проката на внутренний рынок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1794409" y="1203598"/>
            <a:ext cx="617351" cy="38519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H="1">
            <a:off x="866374" y="1203597"/>
            <a:ext cx="609282" cy="3851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33232" y="527245"/>
            <a:ext cx="1514475" cy="7483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Производство сортовой заготовки - ВСЕГО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4409" y="2717940"/>
            <a:ext cx="1368152" cy="909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Производство сортового проката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H="1">
            <a:off x="889962" y="2503195"/>
            <a:ext cx="2" cy="1253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2478485" y="2503195"/>
            <a:ext cx="3464" cy="2579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flipH="1">
            <a:off x="2481949" y="3627631"/>
            <a:ext cx="0" cy="1682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8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6512" y="132936"/>
            <a:ext cx="4464496" cy="26612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fontAlgn="auto">
              <a:spcAft>
                <a:spcPts val="0"/>
              </a:spcAft>
              <a:defRPr sz="4000" b="1" spc="14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>
              <a:defRPr/>
            </a:pPr>
            <a:r>
              <a:rPr lang="ru-RU" sz="150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Формирование годового бюджета</a:t>
            </a:r>
            <a:endParaRPr lang="ru-RU" sz="150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" name="Номер слайда 9">
            <a:extLst>
              <a:ext uri="{FF2B5EF4-FFF2-40B4-BE49-F238E27FC236}">
                <a16:creationId xmlns="" xmlns:a16="http://schemas.microsoft.com/office/drawing/2014/main" id="{226A0563-3DC0-4698-A1B4-B08FB850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8324" y="4869657"/>
            <a:ext cx="1600200" cy="273844"/>
          </a:xfrm>
        </p:spPr>
        <p:txBody>
          <a:bodyPr/>
          <a:lstStyle/>
          <a:p>
            <a:pPr>
              <a:defRPr/>
            </a:pPr>
            <a:fld id="{28D2F9D9-B701-4AA8-B4F3-FA5B855DBB89}" type="slidenum">
              <a:rPr 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15</a:t>
            </a:fld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Graphic 14">
            <a:extLst>
              <a:ext uri="{FF2B5EF4-FFF2-40B4-BE49-F238E27FC236}">
                <a16:creationId xmlns="" xmlns:a16="http://schemas.microsoft.com/office/drawing/2014/main" id="{902F386B-CF70-0A43-8443-0F34A9FD0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4554" y="4749"/>
            <a:ext cx="1512168" cy="522496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F55137F3-BAC3-5C46-8421-B6AA8F039CF8}"/>
              </a:ext>
            </a:extLst>
          </p:cNvPr>
          <p:cNvSpPr/>
          <p:nvPr/>
        </p:nvSpPr>
        <p:spPr>
          <a:xfrm>
            <a:off x="0" y="4876015"/>
            <a:ext cx="9144000" cy="89585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627534"/>
            <a:ext cx="7344816" cy="6480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Документы, </a:t>
            </a:r>
          </a:p>
          <a:p>
            <a:pPr lvl="0" algn="ctr">
              <a:lnSpc>
                <a:spcPct val="115000"/>
              </a:lnSpc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необходимые для разработки годового бюджета</a:t>
            </a:r>
            <a:endParaRPr lang="ru-RU" dirty="0">
              <a:effectLst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1580702"/>
            <a:ext cx="1514475" cy="8763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 smtClean="0">
                <a:latin typeface="Times New Roman"/>
                <a:ea typeface="Calibri"/>
                <a:cs typeface="Times New Roman"/>
              </a:rPr>
              <a:t>Производственная программа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latin typeface="Times New Roman"/>
                <a:ea typeface="Calibri"/>
                <a:cs typeface="Times New Roman"/>
              </a:rPr>
              <a:t>(Производственный отдел)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54722" y="2841120"/>
            <a:ext cx="1514475" cy="10801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 smtClean="0">
                <a:effectLst/>
                <a:latin typeface="Times New Roman"/>
                <a:ea typeface="Calibri"/>
                <a:cs typeface="Times New Roman"/>
              </a:rPr>
              <a:t>Материалы нормируемые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 (Приказ № 2)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25674" y="2846830"/>
            <a:ext cx="1514475" cy="10801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effectLst/>
                <a:latin typeface="Times New Roman"/>
                <a:ea typeface="Calibri"/>
                <a:cs typeface="Times New Roman"/>
              </a:rPr>
              <a:t>Материалы </a:t>
            </a:r>
            <a:r>
              <a:rPr lang="ru-RU" sz="1100" b="1" dirty="0" smtClean="0">
                <a:effectLst/>
                <a:latin typeface="Times New Roman"/>
                <a:ea typeface="Calibri"/>
                <a:cs typeface="Times New Roman"/>
              </a:rPr>
              <a:t>и услуги на текущие и капитальные ремонты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(Приказ № 2)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1498" y="1562100"/>
            <a:ext cx="1514475" cy="8763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 smtClean="0">
                <a:effectLst/>
                <a:latin typeface="Times New Roman"/>
                <a:ea typeface="Calibri"/>
                <a:cs typeface="Times New Roman"/>
              </a:rPr>
              <a:t>Бюджет продаж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 (Управление </a:t>
            </a:r>
            <a:r>
              <a:rPr lang="ru-RU" sz="1100" dirty="0" smtClean="0">
                <a:latin typeface="Times New Roman"/>
                <a:ea typeface="Calibri"/>
                <a:cs typeface="Times New Roman"/>
              </a:rPr>
              <a:t>маркетинга и сбыта</a:t>
            </a: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98904" y="2841120"/>
            <a:ext cx="1794700" cy="10801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 smtClean="0">
                <a:effectLst/>
                <a:latin typeface="Times New Roman"/>
                <a:ea typeface="Calibri"/>
                <a:cs typeface="Times New Roman"/>
              </a:rPr>
              <a:t>Прочие административно – хозяйственные расходы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(Бюджеты ЦФО)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1580702"/>
            <a:ext cx="1794269" cy="9047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 smtClean="0">
                <a:effectLst/>
                <a:latin typeface="Times New Roman"/>
                <a:ea typeface="Calibri"/>
                <a:cs typeface="Times New Roman"/>
              </a:rPr>
              <a:t>Нормы расхода сырья, материалов и ТЭР на производство продукции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(Техническое управление)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54722" y="1594949"/>
            <a:ext cx="1514475" cy="8763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 smtClean="0">
                <a:effectLst/>
                <a:latin typeface="Times New Roman"/>
                <a:ea typeface="Calibri"/>
                <a:cs typeface="Times New Roman"/>
              </a:rPr>
              <a:t>Бюджет энергоресурсов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 (Отдел главного энергетика)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2841120"/>
            <a:ext cx="1514475" cy="10801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 smtClean="0">
                <a:effectLst/>
                <a:latin typeface="Times New Roman"/>
                <a:ea typeface="Calibri"/>
                <a:cs typeface="Times New Roman"/>
              </a:rPr>
              <a:t>Цены на сырье и основные материалы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 (Управление снабжения)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54396" y="2841120"/>
            <a:ext cx="1760145" cy="10801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 smtClean="0">
                <a:effectLst/>
                <a:latin typeface="Times New Roman"/>
                <a:ea typeface="Calibri"/>
                <a:cs typeface="Times New Roman"/>
              </a:rPr>
              <a:t>Расходы на продажу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(Отдел транспортных перевозок)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20272" y="1594949"/>
            <a:ext cx="1794269" cy="9047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 smtClean="0">
                <a:latin typeface="Times New Roman"/>
                <a:ea typeface="Calibri"/>
                <a:cs typeface="Times New Roman"/>
              </a:rPr>
              <a:t>Численность, Фонд </a:t>
            </a:r>
            <a:r>
              <a:rPr lang="ru-RU" sz="1100" b="1" dirty="0">
                <a:latin typeface="Times New Roman"/>
                <a:ea typeface="Calibri"/>
                <a:cs typeface="Times New Roman"/>
              </a:rPr>
              <a:t>оплаты труда </a:t>
            </a:r>
            <a:r>
              <a:rPr lang="ru-RU" sz="1100" b="1" dirty="0" smtClean="0">
                <a:latin typeface="Times New Roman"/>
                <a:ea typeface="Calibri"/>
                <a:cs typeface="Times New Roman"/>
              </a:rPr>
              <a:t>персонала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(Отдел туда и заработной платы)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49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6512" y="132936"/>
            <a:ext cx="4464496" cy="26612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fontAlgn="auto">
              <a:spcAft>
                <a:spcPts val="0"/>
              </a:spcAft>
              <a:defRPr sz="4000" b="1" spc="14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>
              <a:defRPr/>
            </a:pPr>
            <a:r>
              <a:rPr lang="ru-RU" sz="150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Формирование годового бюджета</a:t>
            </a:r>
            <a:endParaRPr lang="ru-RU" sz="150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" name="Номер слайда 9">
            <a:extLst>
              <a:ext uri="{FF2B5EF4-FFF2-40B4-BE49-F238E27FC236}">
                <a16:creationId xmlns="" xmlns:a16="http://schemas.microsoft.com/office/drawing/2014/main" id="{226A0563-3DC0-4698-A1B4-B08FB850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8324" y="4869657"/>
            <a:ext cx="1600200" cy="273844"/>
          </a:xfrm>
        </p:spPr>
        <p:txBody>
          <a:bodyPr/>
          <a:lstStyle/>
          <a:p>
            <a:pPr>
              <a:defRPr/>
            </a:pPr>
            <a:fld id="{28D2F9D9-B701-4AA8-B4F3-FA5B855DBB89}" type="slidenum">
              <a:rPr 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16</a:t>
            </a:fld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Graphic 14">
            <a:extLst>
              <a:ext uri="{FF2B5EF4-FFF2-40B4-BE49-F238E27FC236}">
                <a16:creationId xmlns="" xmlns:a16="http://schemas.microsoft.com/office/drawing/2014/main" id="{902F386B-CF70-0A43-8443-0F34A9FD0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4554" y="4749"/>
            <a:ext cx="1512168" cy="522496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F55137F3-BAC3-5C46-8421-B6AA8F039CF8}"/>
              </a:ext>
            </a:extLst>
          </p:cNvPr>
          <p:cNvSpPr/>
          <p:nvPr/>
        </p:nvSpPr>
        <p:spPr>
          <a:xfrm>
            <a:off x="0" y="4876015"/>
            <a:ext cx="9144000" cy="89585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627534"/>
            <a:ext cx="7344816" cy="6480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Подготовка документов, необходимых для формирования </a:t>
            </a:r>
            <a:r>
              <a:rPr lang="ru-RU" b="1" dirty="0" err="1" smtClean="0">
                <a:latin typeface="Times New Roman"/>
                <a:ea typeface="Calibri"/>
                <a:cs typeface="Times New Roman"/>
              </a:rPr>
              <a:t>производственно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 – экономических показателей </a:t>
            </a:r>
            <a:endParaRPr lang="ru-RU" dirty="0">
              <a:effectLst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1562100"/>
            <a:ext cx="1514475" cy="9376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latin typeface="Times New Roman"/>
                <a:ea typeface="Calibri"/>
                <a:cs typeface="Times New Roman"/>
              </a:rPr>
              <a:t>Расчет потребности металлолома и основных материалов на производство жидкой стали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70746" y="2871986"/>
            <a:ext cx="1514475" cy="10801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Коммерческие расходы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17190" y="2871986"/>
            <a:ext cx="1514475" cy="10801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Услуги сторонних организаций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(СМР, техническое обслуживание, прочие услуги)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1562100"/>
            <a:ext cx="1514475" cy="9376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Выручка от реализации товарной  продукции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77596" y="2855750"/>
            <a:ext cx="1514475" cy="10801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Общехозяйственные  расходы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66163" y="1562100"/>
            <a:ext cx="1650253" cy="9376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Потребность материалов на год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 (с разбивкой по цехам)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99459" y="1562100"/>
            <a:ext cx="1514475" cy="9376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Расчет потребности энергоресурсов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134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6512" y="132936"/>
            <a:ext cx="4464496" cy="26612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fontAlgn="auto">
              <a:spcAft>
                <a:spcPts val="0"/>
              </a:spcAft>
              <a:defRPr sz="4000" b="1" spc="14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>
              <a:defRPr/>
            </a:pPr>
            <a:r>
              <a:rPr lang="ru-RU" sz="150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Формирование годового бюджета</a:t>
            </a:r>
            <a:endParaRPr lang="ru-RU" sz="150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" name="Номер слайда 9">
            <a:extLst>
              <a:ext uri="{FF2B5EF4-FFF2-40B4-BE49-F238E27FC236}">
                <a16:creationId xmlns="" xmlns:a16="http://schemas.microsoft.com/office/drawing/2014/main" id="{226A0563-3DC0-4698-A1B4-B08FB850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8324" y="4869657"/>
            <a:ext cx="1600200" cy="273844"/>
          </a:xfrm>
        </p:spPr>
        <p:txBody>
          <a:bodyPr/>
          <a:lstStyle/>
          <a:p>
            <a:pPr>
              <a:defRPr/>
            </a:pPr>
            <a:fld id="{28D2F9D9-B701-4AA8-B4F3-FA5B855DBB89}" type="slidenum">
              <a:rPr 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17</a:t>
            </a:fld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Graphic 14">
            <a:extLst>
              <a:ext uri="{FF2B5EF4-FFF2-40B4-BE49-F238E27FC236}">
                <a16:creationId xmlns="" xmlns:a16="http://schemas.microsoft.com/office/drawing/2014/main" id="{902F386B-CF70-0A43-8443-0F34A9FD0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4554" y="4749"/>
            <a:ext cx="1512168" cy="522496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F55137F3-BAC3-5C46-8421-B6AA8F039CF8}"/>
              </a:ext>
            </a:extLst>
          </p:cNvPr>
          <p:cNvSpPr/>
          <p:nvPr/>
        </p:nvSpPr>
        <p:spPr>
          <a:xfrm>
            <a:off x="0" y="4876015"/>
            <a:ext cx="9144000" cy="89585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627534"/>
            <a:ext cx="7344816" cy="6480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Расчет основных </a:t>
            </a:r>
            <a:r>
              <a:rPr lang="ru-RU" b="1" dirty="0" err="1" smtClean="0">
                <a:latin typeface="Times New Roman"/>
                <a:ea typeface="Calibri"/>
                <a:cs typeface="Times New Roman"/>
              </a:rPr>
              <a:t>производственно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 – экономических показателей </a:t>
            </a:r>
            <a:endParaRPr lang="ru-RU" dirty="0">
              <a:effectLst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87468" y="1787902"/>
            <a:ext cx="1514475" cy="9376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latin typeface="Times New Roman"/>
                <a:ea typeface="Calibri"/>
                <a:cs typeface="Times New Roman"/>
              </a:rPr>
              <a:t>Расчет </a:t>
            </a:r>
            <a:r>
              <a:rPr lang="ru-RU" sz="1100" dirty="0" err="1" smtClean="0">
                <a:latin typeface="Times New Roman"/>
                <a:ea typeface="Calibri"/>
                <a:cs typeface="Times New Roman"/>
              </a:rPr>
              <a:t>маржинальности</a:t>
            </a:r>
            <a:r>
              <a:rPr lang="ru-RU" sz="1100" dirty="0" smtClean="0">
                <a:latin typeface="Times New Roman"/>
                <a:ea typeface="Calibri"/>
                <a:cs typeface="Times New Roman"/>
              </a:rPr>
              <a:t>, рентабельности реализованной продукции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71801" y="3219822"/>
            <a:ext cx="3456384" cy="10801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Приказ об утверждении годового бюджета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1788826"/>
            <a:ext cx="1514475" cy="9376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Смета затрат на производство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76256" y="1759566"/>
            <a:ext cx="1514475" cy="9376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Отчет о прибылях и убытках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88024" y="1787902"/>
            <a:ext cx="1514475" cy="9376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latin typeface="Times New Roman"/>
                <a:ea typeface="Calibri"/>
                <a:cs typeface="Times New Roman"/>
              </a:rPr>
              <a:t>Основные показатели производственно-экономической деятельности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30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132936"/>
            <a:ext cx="5256584" cy="26612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fontAlgn="auto">
              <a:spcAft>
                <a:spcPts val="0"/>
              </a:spcAft>
              <a:defRPr sz="4000" b="1" spc="14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>
              <a:defRPr/>
            </a:pPr>
            <a:r>
              <a:rPr lang="ru-RU" sz="150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Расчет норматива затрат по предприятию на месяц</a:t>
            </a:r>
            <a:endParaRPr lang="ru-RU" sz="150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" name="Номер слайда 9">
            <a:extLst>
              <a:ext uri="{FF2B5EF4-FFF2-40B4-BE49-F238E27FC236}">
                <a16:creationId xmlns="" xmlns:a16="http://schemas.microsoft.com/office/drawing/2014/main" id="{226A0563-3DC0-4698-A1B4-B08FB850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8324" y="4869657"/>
            <a:ext cx="1600200" cy="273844"/>
          </a:xfrm>
        </p:spPr>
        <p:txBody>
          <a:bodyPr/>
          <a:lstStyle/>
          <a:p>
            <a:pPr>
              <a:defRPr/>
            </a:pPr>
            <a:fld id="{28D2F9D9-B701-4AA8-B4F3-FA5B855DBB89}" type="slidenum">
              <a:rPr 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18</a:t>
            </a:fld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Graphic 14">
            <a:extLst>
              <a:ext uri="{FF2B5EF4-FFF2-40B4-BE49-F238E27FC236}">
                <a16:creationId xmlns="" xmlns:a16="http://schemas.microsoft.com/office/drawing/2014/main" id="{902F386B-CF70-0A43-8443-0F34A9FD0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4554" y="4749"/>
            <a:ext cx="1512168" cy="522496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F55137F3-BAC3-5C46-8421-B6AA8F039CF8}"/>
              </a:ext>
            </a:extLst>
          </p:cNvPr>
          <p:cNvSpPr/>
          <p:nvPr/>
        </p:nvSpPr>
        <p:spPr>
          <a:xfrm>
            <a:off x="0" y="4876015"/>
            <a:ext cx="9144000" cy="89585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627534"/>
            <a:ext cx="7344816" cy="6480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Документы, </a:t>
            </a:r>
          </a:p>
          <a:p>
            <a:pPr lvl="0" algn="ctr">
              <a:lnSpc>
                <a:spcPct val="115000"/>
              </a:lnSpc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необходимые для разработки бюджета на планируемый месяц</a:t>
            </a:r>
            <a:endParaRPr lang="ru-RU" dirty="0">
              <a:effectLst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1580702"/>
            <a:ext cx="1514475" cy="8763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latin typeface="Times New Roman"/>
                <a:ea typeface="Calibri"/>
                <a:cs typeface="Times New Roman"/>
              </a:rPr>
              <a:t>Производственная программа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latin typeface="Times New Roman"/>
                <a:ea typeface="Calibri"/>
                <a:cs typeface="Times New Roman"/>
              </a:rPr>
              <a:t>(Производственный отдел)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54722" y="2841120"/>
            <a:ext cx="1514475" cy="10801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Услуги по Приказу №2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 (Управление снабжения, ОКС)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25674" y="2846830"/>
            <a:ext cx="1514475" cy="10801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Планируемые материалы (</a:t>
            </a:r>
            <a:r>
              <a:rPr lang="ru-RU" sz="1100" dirty="0" smtClean="0">
                <a:latin typeface="Times New Roman"/>
                <a:ea typeface="Calibri"/>
                <a:cs typeface="Times New Roman"/>
              </a:rPr>
              <a:t>Предоставляют МОЛ цехов)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1498" y="1562100"/>
            <a:ext cx="1514475" cy="8763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Бюджет продаж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 (Управление </a:t>
            </a:r>
            <a:r>
              <a:rPr lang="ru-RU" sz="1100" dirty="0" smtClean="0">
                <a:latin typeface="Times New Roman"/>
                <a:ea typeface="Calibri"/>
                <a:cs typeface="Times New Roman"/>
              </a:rPr>
              <a:t>маркетинга и сбыта</a:t>
            </a: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98904" y="2841120"/>
            <a:ext cx="1794700" cy="10801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Прочие административно – хозяйственные расходы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(Бюджеты ЦФО)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1580702"/>
            <a:ext cx="1794269" cy="9047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Нормы расхода сырья, материалов и ТЭР на производство продукции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(Техническое управление)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54722" y="1594949"/>
            <a:ext cx="1514475" cy="8763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Бюджет энергоресурсов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 (Отдел главного энергетика)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2841120"/>
            <a:ext cx="1514475" cy="10801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Цены на металлолом и основные материалы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 (Управление снабжения)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54396" y="2841120"/>
            <a:ext cx="1760145" cy="10801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Расходы на продажу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(Отдел транспортных перевозок)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20272" y="1594949"/>
            <a:ext cx="1794269" cy="9047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latin typeface="Times New Roman"/>
                <a:ea typeface="Calibri"/>
                <a:cs typeface="Times New Roman"/>
              </a:rPr>
              <a:t>Численность, Фонд 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оплаты труда </a:t>
            </a:r>
            <a:r>
              <a:rPr lang="ru-RU" sz="1100" dirty="0" smtClean="0">
                <a:latin typeface="Times New Roman"/>
                <a:ea typeface="Calibri"/>
                <a:cs typeface="Times New Roman"/>
              </a:rPr>
              <a:t>персонала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  <a:cs typeface="Times New Roman"/>
              </a:rPr>
              <a:t>(Отдел туда и заработной платы)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85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7930" y="132936"/>
            <a:ext cx="4896544" cy="26612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fontAlgn="auto">
              <a:spcAft>
                <a:spcPts val="0"/>
              </a:spcAft>
              <a:defRPr sz="4000" b="1" spc="14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>
              <a:defRPr/>
            </a:pPr>
            <a:r>
              <a:rPr lang="ru-RU" sz="150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Расчет норматива затрат по предприятию на месяц</a:t>
            </a:r>
            <a:endParaRPr lang="ru-RU" sz="150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" name="Номер слайда 9">
            <a:extLst>
              <a:ext uri="{FF2B5EF4-FFF2-40B4-BE49-F238E27FC236}">
                <a16:creationId xmlns="" xmlns:a16="http://schemas.microsoft.com/office/drawing/2014/main" id="{226A0563-3DC0-4698-A1B4-B08FB850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8324" y="4869657"/>
            <a:ext cx="1600200" cy="273844"/>
          </a:xfrm>
        </p:spPr>
        <p:txBody>
          <a:bodyPr/>
          <a:lstStyle/>
          <a:p>
            <a:pPr>
              <a:defRPr/>
            </a:pPr>
            <a:fld id="{28D2F9D9-B701-4AA8-B4F3-FA5B855DBB89}" type="slidenum">
              <a:rPr 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19</a:t>
            </a:fld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Graphic 14">
            <a:extLst>
              <a:ext uri="{FF2B5EF4-FFF2-40B4-BE49-F238E27FC236}">
                <a16:creationId xmlns="" xmlns:a16="http://schemas.microsoft.com/office/drawing/2014/main" id="{902F386B-CF70-0A43-8443-0F34A9FD0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4554" y="4749"/>
            <a:ext cx="1512168" cy="522496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F55137F3-BAC3-5C46-8421-B6AA8F039CF8}"/>
              </a:ext>
            </a:extLst>
          </p:cNvPr>
          <p:cNvSpPr/>
          <p:nvPr/>
        </p:nvSpPr>
        <p:spPr>
          <a:xfrm>
            <a:off x="0" y="4876015"/>
            <a:ext cx="9144000" cy="89585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0413" y="984445"/>
            <a:ext cx="29718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Расчёт затрат на энергетику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788024" y="527245"/>
            <a:ext cx="2500508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Расчёт потребности энергоресурсов по предприятию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773932" y="1236608"/>
            <a:ext cx="25146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Составление плановых калькуляций по энергетическим цехам: КГЦ,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Электроцех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Энергоцех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3282212" y="1236608"/>
            <a:ext cx="1491719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V="1">
            <a:off x="3255102" y="699541"/>
            <a:ext cx="1532922" cy="4249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10413" y="1922408"/>
            <a:ext cx="2837524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Расчёт плановых калькуляций по цехам обеспечения основного производства: РМЦ, ЦЗЛ,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ЦКИПиА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ЖДЦ, ЦТТ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5292080" y="1922408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H="1">
            <a:off x="3111149" y="2151008"/>
            <a:ext cx="218093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4839602" y="2303408"/>
            <a:ext cx="2396694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Составление плановых калькуляций по ЦПЛ, УОИ, УПШ,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2555776" y="2989208"/>
            <a:ext cx="17145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Составление плановых калькуляций по ЭСПЦ, СПЦ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0BF652B-BC4C-4106-B822-52F4F6BEC52A}"/>
              </a:ext>
            </a:extLst>
          </p:cNvPr>
          <p:cNvSpPr txBox="1"/>
          <p:nvPr/>
        </p:nvSpPr>
        <p:spPr>
          <a:xfrm>
            <a:off x="3282213" y="1974866"/>
            <a:ext cx="1801025" cy="315469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Цены на </a:t>
            </a: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энергопродукцию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5940152" y="1922408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5920178" y="2989208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 flipH="1">
            <a:off x="4270276" y="3217808"/>
            <a:ext cx="164990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0BF652B-BC4C-4106-B822-52F4F6BEC52A}"/>
              </a:ext>
            </a:extLst>
          </p:cNvPr>
          <p:cNvSpPr txBox="1"/>
          <p:nvPr/>
        </p:nvSpPr>
        <p:spPr>
          <a:xfrm>
            <a:off x="4270276" y="3054621"/>
            <a:ext cx="1801025" cy="315469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Стоимость порезки лома, извести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 flipV="1">
            <a:off x="3147937" y="2461698"/>
            <a:ext cx="169166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3491880" y="2461698"/>
            <a:ext cx="0" cy="52751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0BF652B-BC4C-4106-B822-52F4F6BEC52A}"/>
              </a:ext>
            </a:extLst>
          </p:cNvPr>
          <p:cNvSpPr txBox="1"/>
          <p:nvPr/>
        </p:nvSpPr>
        <p:spPr>
          <a:xfrm>
            <a:off x="3147937" y="2301441"/>
            <a:ext cx="1801025" cy="315469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Сумма услуг вспомогательных цехов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0BF652B-BC4C-4106-B822-52F4F6BEC52A}"/>
              </a:ext>
            </a:extLst>
          </p:cNvPr>
          <p:cNvSpPr txBox="1"/>
          <p:nvPr/>
        </p:nvSpPr>
        <p:spPr>
          <a:xfrm>
            <a:off x="310413" y="3954140"/>
            <a:ext cx="6978119" cy="284691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Получаем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производственную себестоимость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единицы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сортовой заготовки и сортового проката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" y="132936"/>
            <a:ext cx="2483769" cy="26612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fontAlgn="auto">
              <a:spcAft>
                <a:spcPts val="0"/>
              </a:spcAft>
              <a:defRPr sz="4000" b="1" spc="14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>
              <a:defRPr/>
            </a:pPr>
            <a:r>
              <a:rPr lang="ru-RU" sz="150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СОДЕРЖАНИЕ</a:t>
            </a:r>
            <a:endParaRPr lang="ru-RU" sz="150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" name="Номер слайда 9">
            <a:extLst>
              <a:ext uri="{FF2B5EF4-FFF2-40B4-BE49-F238E27FC236}">
                <a16:creationId xmlns="" xmlns:a16="http://schemas.microsoft.com/office/drawing/2014/main" id="{226A0563-3DC0-4698-A1B4-B08FB850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8324" y="4869657"/>
            <a:ext cx="1600200" cy="273844"/>
          </a:xfrm>
        </p:spPr>
        <p:txBody>
          <a:bodyPr/>
          <a:lstStyle/>
          <a:p>
            <a:pPr>
              <a:defRPr/>
            </a:pPr>
            <a:fld id="{28D2F9D9-B701-4AA8-B4F3-FA5B855DBB89}" type="slidenum">
              <a:rPr 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2</a:t>
            </a:fld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BF652B-BC4C-4106-B822-52F4F6BEC52A}"/>
              </a:ext>
            </a:extLst>
          </p:cNvPr>
          <p:cNvSpPr txBox="1"/>
          <p:nvPr/>
        </p:nvSpPr>
        <p:spPr>
          <a:xfrm>
            <a:off x="755576" y="1275606"/>
            <a:ext cx="6775547" cy="2839237"/>
          </a:xfrm>
          <a:prstGeom prst="rect">
            <a:avLst/>
          </a:prstGeom>
          <a:noFill/>
        </p:spPr>
        <p:txBody>
          <a:bodyPr wrap="none" lIns="68567" tIns="34289" rIns="68567" bIns="34289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 такое экономика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Прибыль – показатель эффективности производства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Затраты предприятия. Себестоимость продукции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Процесс планирования 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Анализ производственно-экономической деятельности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Graphic 14">
            <a:extLst>
              <a:ext uri="{FF2B5EF4-FFF2-40B4-BE49-F238E27FC236}">
                <a16:creationId xmlns="" xmlns:a16="http://schemas.microsoft.com/office/drawing/2014/main" id="{902F386B-CF70-0A43-8443-0F34A9FD0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4554" y="4749"/>
            <a:ext cx="1512168" cy="522496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F55137F3-BAC3-5C46-8421-B6AA8F039CF8}"/>
              </a:ext>
            </a:extLst>
          </p:cNvPr>
          <p:cNvSpPr/>
          <p:nvPr/>
        </p:nvSpPr>
        <p:spPr>
          <a:xfrm>
            <a:off x="0" y="4876015"/>
            <a:ext cx="9144000" cy="89585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7930" y="132936"/>
            <a:ext cx="4896544" cy="26612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fontAlgn="auto">
              <a:spcAft>
                <a:spcPts val="0"/>
              </a:spcAft>
              <a:defRPr sz="4000" b="1" spc="14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>
              <a:defRPr/>
            </a:pPr>
            <a:r>
              <a:rPr lang="ru-RU" sz="150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Расчет норматива затрат по предприятию на месяц</a:t>
            </a:r>
            <a:endParaRPr lang="ru-RU" sz="150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" name="Номер слайда 9">
            <a:extLst>
              <a:ext uri="{FF2B5EF4-FFF2-40B4-BE49-F238E27FC236}">
                <a16:creationId xmlns="" xmlns:a16="http://schemas.microsoft.com/office/drawing/2014/main" id="{226A0563-3DC0-4698-A1B4-B08FB850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8324" y="4869657"/>
            <a:ext cx="1600200" cy="273844"/>
          </a:xfrm>
        </p:spPr>
        <p:txBody>
          <a:bodyPr/>
          <a:lstStyle/>
          <a:p>
            <a:pPr>
              <a:defRPr/>
            </a:pPr>
            <a:fld id="{28D2F9D9-B701-4AA8-B4F3-FA5B855DBB89}" type="slidenum">
              <a:rPr 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20</a:t>
            </a:fld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Graphic 14">
            <a:extLst>
              <a:ext uri="{FF2B5EF4-FFF2-40B4-BE49-F238E27FC236}">
                <a16:creationId xmlns="" xmlns:a16="http://schemas.microsoft.com/office/drawing/2014/main" id="{902F386B-CF70-0A43-8443-0F34A9FD0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4554" y="4749"/>
            <a:ext cx="1512168" cy="522496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F55137F3-BAC3-5C46-8421-B6AA8F039CF8}"/>
              </a:ext>
            </a:extLst>
          </p:cNvPr>
          <p:cNvSpPr/>
          <p:nvPr/>
        </p:nvSpPr>
        <p:spPr>
          <a:xfrm>
            <a:off x="0" y="4876015"/>
            <a:ext cx="9144000" cy="89585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9446" y="778264"/>
            <a:ext cx="3886200" cy="12174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Расчёт других статей затрат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Общехозяйственные расходы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Коммерческие расходы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Внереализационные расходы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Реализация прочей продукции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499992" y="1397999"/>
            <a:ext cx="3886200" cy="597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5. Распределение коммерческих и общехозяйственных расходов на реализацию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продукции (получаем </a:t>
            </a:r>
            <a:r>
              <a:rPr kumimoji="0" lang="ru-RU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полную себестоимость реализованной продукции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369446" y="2283718"/>
            <a:ext cx="3886200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6. Расчет прибыли от реализации товарной продукции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4499992" y="778264"/>
            <a:ext cx="3886200" cy="4253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Составление сметы затрат по предприятию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4471424" y="2283718"/>
            <a:ext cx="3886200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Расчет маржинального дохода от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реализации металлопродукции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1763688" y="3291830"/>
            <a:ext cx="4824536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Приказ «О направлении экономической работы»</a:t>
            </a:r>
          </a:p>
        </p:txBody>
      </p:sp>
    </p:spTree>
    <p:extLst>
      <p:ext uri="{BB962C8B-B14F-4D97-AF65-F5344CB8AC3E}">
        <p14:creationId xmlns:p14="http://schemas.microsoft.com/office/powerpoint/2010/main" val="299664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7930" y="132936"/>
            <a:ext cx="6022262" cy="26612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fontAlgn="auto">
              <a:spcAft>
                <a:spcPts val="0"/>
              </a:spcAft>
              <a:defRPr sz="4000" b="1" spc="14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>
              <a:defRPr/>
            </a:pPr>
            <a:r>
              <a:rPr lang="ru-RU" sz="150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Анализ </a:t>
            </a:r>
            <a:r>
              <a:rPr lang="ru-RU" sz="1500" dirty="0" err="1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производственно</a:t>
            </a:r>
            <a:r>
              <a:rPr lang="ru-RU" sz="150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–экономической деятельности</a:t>
            </a:r>
            <a:endParaRPr lang="ru-RU" sz="150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" name="Номер слайда 9">
            <a:extLst>
              <a:ext uri="{FF2B5EF4-FFF2-40B4-BE49-F238E27FC236}">
                <a16:creationId xmlns="" xmlns:a16="http://schemas.microsoft.com/office/drawing/2014/main" id="{226A0563-3DC0-4698-A1B4-B08FB850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8324" y="4869657"/>
            <a:ext cx="1600200" cy="273844"/>
          </a:xfrm>
        </p:spPr>
        <p:txBody>
          <a:bodyPr/>
          <a:lstStyle/>
          <a:p>
            <a:pPr>
              <a:defRPr/>
            </a:pPr>
            <a:fld id="{28D2F9D9-B701-4AA8-B4F3-FA5B855DBB89}" type="slidenum">
              <a:rPr 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21</a:t>
            </a:fld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Graphic 14">
            <a:extLst>
              <a:ext uri="{FF2B5EF4-FFF2-40B4-BE49-F238E27FC236}">
                <a16:creationId xmlns="" xmlns:a16="http://schemas.microsoft.com/office/drawing/2014/main" id="{902F386B-CF70-0A43-8443-0F34A9FD0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4554" y="4749"/>
            <a:ext cx="1512168" cy="522496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F55137F3-BAC3-5C46-8421-B6AA8F039CF8}"/>
              </a:ext>
            </a:extLst>
          </p:cNvPr>
          <p:cNvSpPr/>
          <p:nvPr/>
        </p:nvSpPr>
        <p:spPr>
          <a:xfrm>
            <a:off x="0" y="4876015"/>
            <a:ext cx="9144000" cy="89585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9446" y="778264"/>
            <a:ext cx="3886200" cy="12174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AutoNum type="arabicPeriod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Оперативный контроль (еженедельно)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-"/>
              <a:tabLst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Анализ работы завода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-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Оперативный анализ расхода сырья,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основных материалов и ТЭР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-"/>
              <a:tabLst/>
            </a:pPr>
            <a:r>
              <a:rPr lang="ru-RU" sz="1100" baseline="0" dirty="0" smtClean="0">
                <a:latin typeface="Times New Roman" pitchFamily="18" charset="0"/>
                <a:cs typeface="Times New Roman" pitchFamily="18" charset="0"/>
              </a:rPr>
              <a:t>Оперативный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анализ себестоимости продукции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369446" y="2859782"/>
            <a:ext cx="3886200" cy="4320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5. Справки о выполнении экономических показателей эффективности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4466397" y="778264"/>
            <a:ext cx="3886200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Выполнение экономических показателей за отчетный месяц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369446" y="2186491"/>
            <a:ext cx="3886200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План-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фактный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анализ себестоимости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 подразделениям с пояснениями причин отклонений от плановых показателей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4466397" y="2186491"/>
            <a:ext cx="3886200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Исполнение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Приказа № 2 (материалы 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услуги) за отчетный месяц и с начала года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466397" y="1491630"/>
            <a:ext cx="3886200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Выполнение плана по себестоимости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 счет норм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475656" y="3795886"/>
            <a:ext cx="5688632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Итоги выполнения плана за отчетный период с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факторным анализом изменения выручки и прибыли в сравнении с планом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449656" y="2859781"/>
            <a:ext cx="3886200" cy="4320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7. Проведение балансовых комиссий по выполнению плана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себестоимости подразделений (ежеквартально)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08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CECFEF5-1D13-294B-9BDB-EFC15300D053}"/>
              </a:ext>
            </a:extLst>
          </p:cNvPr>
          <p:cNvSpPr txBox="1"/>
          <p:nvPr/>
        </p:nvSpPr>
        <p:spPr>
          <a:xfrm>
            <a:off x="2117006" y="1599806"/>
            <a:ext cx="4664805" cy="1473480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pPr algn="ctr">
              <a:lnSpc>
                <a:spcPts val="5505"/>
              </a:lnSpc>
            </a:pP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x-none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phic 14">
            <a:extLst>
              <a:ext uri="{FF2B5EF4-FFF2-40B4-BE49-F238E27FC236}">
                <a16:creationId xmlns="" xmlns:a16="http://schemas.microsoft.com/office/drawing/2014/main" id="{902F386B-CF70-0A43-8443-0F34A9FD0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4554" y="4749"/>
            <a:ext cx="1512168" cy="522496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F55137F3-BAC3-5C46-8421-B6AA8F039CF8}"/>
              </a:ext>
            </a:extLst>
          </p:cNvPr>
          <p:cNvSpPr/>
          <p:nvPr/>
        </p:nvSpPr>
        <p:spPr>
          <a:xfrm>
            <a:off x="0" y="4876015"/>
            <a:ext cx="9144000" cy="89585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8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" y="132936"/>
            <a:ext cx="2483769" cy="26612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fontAlgn="auto">
              <a:spcAft>
                <a:spcPts val="0"/>
              </a:spcAft>
              <a:defRPr sz="4000" b="1" spc="14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>
              <a:defRPr/>
            </a:pPr>
            <a:r>
              <a:rPr lang="ru-RU" sz="150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ЭКОНОМИКА </a:t>
            </a:r>
            <a:endParaRPr lang="ru-RU" sz="150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" name="Номер слайда 9">
            <a:extLst>
              <a:ext uri="{FF2B5EF4-FFF2-40B4-BE49-F238E27FC236}">
                <a16:creationId xmlns="" xmlns:a16="http://schemas.microsoft.com/office/drawing/2014/main" id="{226A0563-3DC0-4698-A1B4-B08FB850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8324" y="4869657"/>
            <a:ext cx="1600200" cy="273844"/>
          </a:xfrm>
        </p:spPr>
        <p:txBody>
          <a:bodyPr/>
          <a:lstStyle/>
          <a:p>
            <a:pPr>
              <a:defRPr/>
            </a:pPr>
            <a:fld id="{28D2F9D9-B701-4AA8-B4F3-FA5B855DBB89}" type="slidenum">
              <a:rPr 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3</a:t>
            </a:fld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BF652B-BC4C-4106-B822-52F4F6BEC52A}"/>
              </a:ext>
            </a:extLst>
          </p:cNvPr>
          <p:cNvSpPr txBox="1"/>
          <p:nvPr/>
        </p:nvSpPr>
        <p:spPr>
          <a:xfrm>
            <a:off x="736821" y="1635646"/>
            <a:ext cx="7920880" cy="992577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Экономика предприятия —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система знаний, связанных с процессом разработки и принятия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эффективных управленческих решений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ходе деятельности предприятия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Graphic 14">
            <a:extLst>
              <a:ext uri="{FF2B5EF4-FFF2-40B4-BE49-F238E27FC236}">
                <a16:creationId xmlns="" xmlns:a16="http://schemas.microsoft.com/office/drawing/2014/main" id="{902F386B-CF70-0A43-8443-0F34A9FD0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4554" y="4749"/>
            <a:ext cx="1512168" cy="522496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F55137F3-BAC3-5C46-8421-B6AA8F039CF8}"/>
              </a:ext>
            </a:extLst>
          </p:cNvPr>
          <p:cNvSpPr/>
          <p:nvPr/>
        </p:nvSpPr>
        <p:spPr>
          <a:xfrm>
            <a:off x="0" y="4876015"/>
            <a:ext cx="9144000" cy="89585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BF652B-BC4C-4106-B822-52F4F6BEC52A}"/>
              </a:ext>
            </a:extLst>
          </p:cNvPr>
          <p:cNvSpPr txBox="1"/>
          <p:nvPr/>
        </p:nvSpPr>
        <p:spPr>
          <a:xfrm>
            <a:off x="707221" y="766304"/>
            <a:ext cx="7920880" cy="992577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любой экономики составляет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производство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производство продукции, выполнение работ, оказание услуг.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0BF652B-BC4C-4106-B822-52F4F6BEC52A}"/>
              </a:ext>
            </a:extLst>
          </p:cNvPr>
          <p:cNvSpPr txBox="1"/>
          <p:nvPr/>
        </p:nvSpPr>
        <p:spPr>
          <a:xfrm>
            <a:off x="707221" y="2859782"/>
            <a:ext cx="7950480" cy="1208021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Практической задачей экономики является: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обеспечение достижения лучших результатов при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минимальных затратах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повышение эффективности производства и качества продукции с целью достижения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максимального эффекта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5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" y="132936"/>
            <a:ext cx="2771801" cy="26612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fontAlgn="auto">
              <a:spcAft>
                <a:spcPts val="0"/>
              </a:spcAft>
              <a:defRPr sz="4000" b="1" spc="14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>
              <a:defRPr/>
            </a:pPr>
            <a:r>
              <a:rPr lang="ru-RU" sz="150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ПРИБЫЛЬ, ВИДЫ ПРИБЫЛИ </a:t>
            </a:r>
            <a:endParaRPr lang="ru-RU" sz="150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" name="Номер слайда 9">
            <a:extLst>
              <a:ext uri="{FF2B5EF4-FFF2-40B4-BE49-F238E27FC236}">
                <a16:creationId xmlns="" xmlns:a16="http://schemas.microsoft.com/office/drawing/2014/main" id="{226A0563-3DC0-4698-A1B4-B08FB850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8324" y="4869657"/>
            <a:ext cx="1600200" cy="273844"/>
          </a:xfrm>
        </p:spPr>
        <p:txBody>
          <a:bodyPr/>
          <a:lstStyle/>
          <a:p>
            <a:pPr>
              <a:defRPr/>
            </a:pPr>
            <a:fld id="{28D2F9D9-B701-4AA8-B4F3-FA5B855DBB89}" type="slidenum">
              <a:rPr 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4</a:t>
            </a:fld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Graphic 14">
            <a:extLst>
              <a:ext uri="{FF2B5EF4-FFF2-40B4-BE49-F238E27FC236}">
                <a16:creationId xmlns="" xmlns:a16="http://schemas.microsoft.com/office/drawing/2014/main" id="{902F386B-CF70-0A43-8443-0F34A9FD0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4554" y="4749"/>
            <a:ext cx="1512168" cy="522496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F55137F3-BAC3-5C46-8421-B6AA8F039CF8}"/>
              </a:ext>
            </a:extLst>
          </p:cNvPr>
          <p:cNvSpPr/>
          <p:nvPr/>
        </p:nvSpPr>
        <p:spPr>
          <a:xfrm>
            <a:off x="0" y="4876015"/>
            <a:ext cx="9144000" cy="89585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0BF652B-BC4C-4106-B822-52F4F6BEC52A}"/>
              </a:ext>
            </a:extLst>
          </p:cNvPr>
          <p:cNvSpPr txBox="1"/>
          <p:nvPr/>
        </p:nvSpPr>
        <p:spPr>
          <a:xfrm>
            <a:off x="575556" y="715338"/>
            <a:ext cx="7992887" cy="1177243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Прибыль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— это разница между выручкой, то есть суммой всех денег и средств, полученных компанией за отчётный период от основного вида деятельности, и расходами, понесёнными в тот же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период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BF652B-BC4C-4106-B822-52F4F6BEC52A}"/>
              </a:ext>
            </a:extLst>
          </p:cNvPr>
          <p:cNvSpPr txBox="1"/>
          <p:nvPr/>
        </p:nvSpPr>
        <p:spPr>
          <a:xfrm>
            <a:off x="697241" y="1923677"/>
            <a:ext cx="7992887" cy="684801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Прибыль = Выручка - Себестоимость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0BF652B-BC4C-4106-B822-52F4F6BEC52A}"/>
              </a:ext>
            </a:extLst>
          </p:cNvPr>
          <p:cNvSpPr txBox="1"/>
          <p:nvPr/>
        </p:nvSpPr>
        <p:spPr>
          <a:xfrm>
            <a:off x="697241" y="2715766"/>
            <a:ext cx="7779931" cy="1485020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Виды прибыли: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Маржинальная прибыль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Валовая прибыль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Операционная прибыль (прибыль от продаж)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Чистая прибыль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" y="132936"/>
            <a:ext cx="2771801" cy="26612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fontAlgn="auto">
              <a:spcAft>
                <a:spcPts val="0"/>
              </a:spcAft>
              <a:defRPr sz="4000" b="1" spc="14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>
              <a:defRPr/>
            </a:pPr>
            <a:r>
              <a:rPr lang="ru-RU" sz="150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Выручка от реализации ТП </a:t>
            </a:r>
            <a:endParaRPr lang="ru-RU" sz="150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" name="Номер слайда 9">
            <a:extLst>
              <a:ext uri="{FF2B5EF4-FFF2-40B4-BE49-F238E27FC236}">
                <a16:creationId xmlns="" xmlns:a16="http://schemas.microsoft.com/office/drawing/2014/main" id="{226A0563-3DC0-4698-A1B4-B08FB850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8324" y="4869657"/>
            <a:ext cx="1600200" cy="273844"/>
          </a:xfrm>
        </p:spPr>
        <p:txBody>
          <a:bodyPr/>
          <a:lstStyle/>
          <a:p>
            <a:pPr>
              <a:defRPr/>
            </a:pPr>
            <a:fld id="{28D2F9D9-B701-4AA8-B4F3-FA5B855DBB89}" type="slidenum">
              <a:rPr 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5</a:t>
            </a:fld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Graphic 14">
            <a:extLst>
              <a:ext uri="{FF2B5EF4-FFF2-40B4-BE49-F238E27FC236}">
                <a16:creationId xmlns="" xmlns:a16="http://schemas.microsoft.com/office/drawing/2014/main" id="{902F386B-CF70-0A43-8443-0F34A9FD0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4554" y="4749"/>
            <a:ext cx="1512168" cy="522496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F55137F3-BAC3-5C46-8421-B6AA8F039CF8}"/>
              </a:ext>
            </a:extLst>
          </p:cNvPr>
          <p:cNvSpPr/>
          <p:nvPr/>
        </p:nvSpPr>
        <p:spPr>
          <a:xfrm>
            <a:off x="0" y="4876015"/>
            <a:ext cx="9144000" cy="89585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0BF652B-BC4C-4106-B822-52F4F6BEC52A}"/>
              </a:ext>
            </a:extLst>
          </p:cNvPr>
          <p:cNvSpPr txBox="1"/>
          <p:nvPr/>
        </p:nvSpPr>
        <p:spPr>
          <a:xfrm>
            <a:off x="644111" y="1347614"/>
            <a:ext cx="7536527" cy="1485020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Реализация товарной продукции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сортовая заготовка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экспорт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сортовой прокат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внутренний рынок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прочая реализация (реализация сопутствующей продукции): криогенная продукция, шлаковая продукция, известь, отсев известняка, окалина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0BF652B-BC4C-4106-B822-52F4F6BEC52A}"/>
              </a:ext>
            </a:extLst>
          </p:cNvPr>
          <p:cNvSpPr txBox="1"/>
          <p:nvPr/>
        </p:nvSpPr>
        <p:spPr>
          <a:xfrm>
            <a:off x="531212" y="593490"/>
            <a:ext cx="7779931" cy="623246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Выручка формируется из средств, которые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завод получил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от реализации товаров или оказания услуг.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390323"/>
              </p:ext>
            </p:extLst>
          </p:nvPr>
        </p:nvGraphicFramePr>
        <p:xfrm>
          <a:off x="1132125" y="2715766"/>
          <a:ext cx="6292429" cy="1967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395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" y="132936"/>
            <a:ext cx="2771801" cy="26612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fontAlgn="auto">
              <a:spcAft>
                <a:spcPts val="0"/>
              </a:spcAft>
              <a:defRPr sz="4000" b="1" spc="14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>
              <a:defRPr/>
            </a:pPr>
            <a:r>
              <a:rPr lang="ru-RU" sz="150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Виды прибыли </a:t>
            </a:r>
            <a:endParaRPr lang="ru-RU" sz="150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" name="Номер слайда 9">
            <a:extLst>
              <a:ext uri="{FF2B5EF4-FFF2-40B4-BE49-F238E27FC236}">
                <a16:creationId xmlns="" xmlns:a16="http://schemas.microsoft.com/office/drawing/2014/main" id="{226A0563-3DC0-4698-A1B4-B08FB850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8324" y="4869657"/>
            <a:ext cx="1600200" cy="273844"/>
          </a:xfrm>
        </p:spPr>
        <p:txBody>
          <a:bodyPr/>
          <a:lstStyle/>
          <a:p>
            <a:pPr>
              <a:defRPr/>
            </a:pPr>
            <a:fld id="{28D2F9D9-B701-4AA8-B4F3-FA5B855DBB89}" type="slidenum">
              <a:rPr 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6</a:t>
            </a:fld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Graphic 14">
            <a:extLst>
              <a:ext uri="{FF2B5EF4-FFF2-40B4-BE49-F238E27FC236}">
                <a16:creationId xmlns="" xmlns:a16="http://schemas.microsoft.com/office/drawing/2014/main" id="{902F386B-CF70-0A43-8443-0F34A9FD0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4554" y="4749"/>
            <a:ext cx="1512168" cy="522496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F55137F3-BAC3-5C46-8421-B6AA8F039CF8}"/>
              </a:ext>
            </a:extLst>
          </p:cNvPr>
          <p:cNvSpPr/>
          <p:nvPr/>
        </p:nvSpPr>
        <p:spPr>
          <a:xfrm>
            <a:off x="0" y="4876015"/>
            <a:ext cx="9144000" cy="89585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0BF652B-BC4C-4106-B822-52F4F6BEC52A}"/>
              </a:ext>
            </a:extLst>
          </p:cNvPr>
          <p:cNvSpPr txBox="1"/>
          <p:nvPr/>
        </p:nvSpPr>
        <p:spPr>
          <a:xfrm>
            <a:off x="644113" y="702444"/>
            <a:ext cx="3495839" cy="3701011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Затраты предприятия:</a:t>
            </a: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прямые переменные расходы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постоянные производственные   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коммерческие затраты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административные расходы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выплаты процентов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кредитам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налоги 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сборы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вознаграждения, пособия, компенсации, материальная помощь и пр.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BF652B-BC4C-4106-B822-52F4F6BEC52A}"/>
              </a:ext>
            </a:extLst>
          </p:cNvPr>
          <p:cNvSpPr txBox="1"/>
          <p:nvPr/>
        </p:nvSpPr>
        <p:spPr>
          <a:xfrm>
            <a:off x="4211960" y="527245"/>
            <a:ext cx="4464496" cy="4809007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Виды прибыли:</a:t>
            </a:r>
          </a:p>
          <a:p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Маржинальная прибыль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= Выручка – прямые переменные расходы</a:t>
            </a:r>
          </a:p>
          <a:p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Валовая прибыль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= Выручка 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(прямые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переменные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расходы + постоянные производственные расходы)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Операционная прибыль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Выручка – (прямые переменные расходы + постоянные производственные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расходы + коммерческие затраты + административные расходы)</a:t>
            </a:r>
          </a:p>
          <a:p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Чистая прибыль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= Выручка – (прямые переменные расходы + постоянные производственные расходы + коммерческие затраты + административные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расходы +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внеоперационные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расходы)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3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" y="132936"/>
            <a:ext cx="3851921" cy="26612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fontAlgn="auto">
              <a:spcAft>
                <a:spcPts val="0"/>
              </a:spcAft>
              <a:defRPr sz="4000" b="1" spc="14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>
              <a:defRPr/>
            </a:pPr>
            <a:r>
              <a:rPr lang="ru-RU" sz="150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Себестоимость продукции</a:t>
            </a:r>
            <a:endParaRPr lang="ru-RU" sz="150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" name="Номер слайда 9">
            <a:extLst>
              <a:ext uri="{FF2B5EF4-FFF2-40B4-BE49-F238E27FC236}">
                <a16:creationId xmlns="" xmlns:a16="http://schemas.microsoft.com/office/drawing/2014/main" id="{226A0563-3DC0-4698-A1B4-B08FB850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8324" y="4869657"/>
            <a:ext cx="1600200" cy="273844"/>
          </a:xfrm>
        </p:spPr>
        <p:txBody>
          <a:bodyPr/>
          <a:lstStyle/>
          <a:p>
            <a:pPr>
              <a:defRPr/>
            </a:pPr>
            <a:fld id="{28D2F9D9-B701-4AA8-B4F3-FA5B855DBB89}" type="slidenum">
              <a:rPr 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7</a:t>
            </a:fld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Graphic 14">
            <a:extLst>
              <a:ext uri="{FF2B5EF4-FFF2-40B4-BE49-F238E27FC236}">
                <a16:creationId xmlns="" xmlns:a16="http://schemas.microsoft.com/office/drawing/2014/main" id="{902F386B-CF70-0A43-8443-0F34A9FD0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4554" y="4749"/>
            <a:ext cx="1512168" cy="522496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F55137F3-BAC3-5C46-8421-B6AA8F039CF8}"/>
              </a:ext>
            </a:extLst>
          </p:cNvPr>
          <p:cNvSpPr/>
          <p:nvPr/>
        </p:nvSpPr>
        <p:spPr>
          <a:xfrm>
            <a:off x="0" y="4876015"/>
            <a:ext cx="9144000" cy="89585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0BF652B-BC4C-4106-B822-52F4F6BEC52A}"/>
              </a:ext>
            </a:extLst>
          </p:cNvPr>
          <p:cNvSpPr txBox="1"/>
          <p:nvPr/>
        </p:nvSpPr>
        <p:spPr>
          <a:xfrm>
            <a:off x="395536" y="864195"/>
            <a:ext cx="7785102" cy="931022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Себестоимость продукции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это сумма затрат предприятия на производство и реализацию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продукции, выраженные в денежной форме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0BF652B-BC4C-4106-B822-52F4F6BEC52A}"/>
              </a:ext>
            </a:extLst>
          </p:cNvPr>
          <p:cNvSpPr txBox="1"/>
          <p:nvPr/>
        </p:nvSpPr>
        <p:spPr>
          <a:xfrm>
            <a:off x="413791" y="1691766"/>
            <a:ext cx="2952328" cy="1331132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 себестоимости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(по месту возникновения затрат):</a:t>
            </a:r>
          </a:p>
          <a:p>
            <a:pPr marL="285750" indent="-285750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цеховая</a:t>
            </a:r>
          </a:p>
          <a:p>
            <a:pPr marL="285750" indent="-285750">
              <a:buFontTx/>
              <a:buChar char="-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роизводственная</a:t>
            </a:r>
          </a:p>
          <a:p>
            <a:pPr marL="285750" indent="-285750">
              <a:buFontTx/>
              <a:buChar char="-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олная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13471" y="1707654"/>
            <a:ext cx="1370459" cy="12467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Цеховая себестоимость</a:t>
            </a:r>
          </a:p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затраты цеха на осуществление производственной деятельности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56628" y="1624228"/>
            <a:ext cx="1370459" cy="12467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Затраты на производство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сырье и основные материалы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79912" y="1710866"/>
            <a:ext cx="1512168" cy="12929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Производственная себестоимость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" name="Плюс 2"/>
          <p:cNvSpPr/>
          <p:nvPr/>
        </p:nvSpPr>
        <p:spPr>
          <a:xfrm>
            <a:off x="7158488" y="2067694"/>
            <a:ext cx="360040" cy="26332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 3"/>
          <p:cNvSpPr/>
          <p:nvPr/>
        </p:nvSpPr>
        <p:spPr>
          <a:xfrm>
            <a:off x="5329558" y="2062216"/>
            <a:ext cx="349383" cy="33533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3791" y="3256555"/>
            <a:ext cx="1512168" cy="12929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Полная  себестоимость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Равно 23"/>
          <p:cNvSpPr/>
          <p:nvPr/>
        </p:nvSpPr>
        <p:spPr>
          <a:xfrm>
            <a:off x="2123728" y="3602962"/>
            <a:ext cx="349383" cy="33533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55776" y="3256555"/>
            <a:ext cx="1512168" cy="12467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Производственная себестоимость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00192" y="3249459"/>
            <a:ext cx="1656184" cy="12467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Общехозяйственные расходы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95412" y="3249459"/>
            <a:ext cx="1370459" cy="12467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Расходы на продажу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8" name="Плюс 27"/>
          <p:cNvSpPr/>
          <p:nvPr/>
        </p:nvSpPr>
        <p:spPr>
          <a:xfrm>
            <a:off x="4135372" y="3674970"/>
            <a:ext cx="360040" cy="26332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люс 28"/>
          <p:cNvSpPr/>
          <p:nvPr/>
        </p:nvSpPr>
        <p:spPr>
          <a:xfrm>
            <a:off x="5934217" y="3695707"/>
            <a:ext cx="360040" cy="26332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1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" y="132936"/>
            <a:ext cx="3851921" cy="26612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fontAlgn="auto">
              <a:spcAft>
                <a:spcPts val="0"/>
              </a:spcAft>
              <a:defRPr sz="4000" b="1" spc="14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>
              <a:defRPr/>
            </a:pPr>
            <a:r>
              <a:rPr lang="ru-RU" sz="150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Себестоимость продукции</a:t>
            </a:r>
            <a:endParaRPr lang="ru-RU" sz="150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" name="Номер слайда 9">
            <a:extLst>
              <a:ext uri="{FF2B5EF4-FFF2-40B4-BE49-F238E27FC236}">
                <a16:creationId xmlns="" xmlns:a16="http://schemas.microsoft.com/office/drawing/2014/main" id="{226A0563-3DC0-4698-A1B4-B08FB850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8324" y="4869657"/>
            <a:ext cx="1600200" cy="273844"/>
          </a:xfrm>
        </p:spPr>
        <p:txBody>
          <a:bodyPr/>
          <a:lstStyle/>
          <a:p>
            <a:pPr>
              <a:defRPr/>
            </a:pPr>
            <a:fld id="{28D2F9D9-B701-4AA8-B4F3-FA5B855DBB89}" type="slidenum">
              <a:rPr 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8</a:t>
            </a:fld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Graphic 14">
            <a:extLst>
              <a:ext uri="{FF2B5EF4-FFF2-40B4-BE49-F238E27FC236}">
                <a16:creationId xmlns="" xmlns:a16="http://schemas.microsoft.com/office/drawing/2014/main" id="{902F386B-CF70-0A43-8443-0F34A9FD0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4554" y="4749"/>
            <a:ext cx="1512168" cy="522496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F55137F3-BAC3-5C46-8421-B6AA8F039CF8}"/>
              </a:ext>
            </a:extLst>
          </p:cNvPr>
          <p:cNvSpPr/>
          <p:nvPr/>
        </p:nvSpPr>
        <p:spPr>
          <a:xfrm>
            <a:off x="0" y="4876015"/>
            <a:ext cx="9144000" cy="89585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0BF652B-BC4C-4106-B822-52F4F6BEC52A}"/>
              </a:ext>
            </a:extLst>
          </p:cNvPr>
          <p:cNvSpPr txBox="1"/>
          <p:nvPr/>
        </p:nvSpPr>
        <p:spPr>
          <a:xfrm>
            <a:off x="3851920" y="550357"/>
            <a:ext cx="4252591" cy="623246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Плановая себестоимость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отражает максимально допустимую величину затрат и включает только те затраты, которые для предприятия необходимы для производства продукции.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0BF652B-BC4C-4106-B822-52F4F6BEC52A}"/>
              </a:ext>
            </a:extLst>
          </p:cNvPr>
          <p:cNvSpPr txBox="1"/>
          <p:nvPr/>
        </p:nvSpPr>
        <p:spPr>
          <a:xfrm>
            <a:off x="439005" y="631148"/>
            <a:ext cx="2973907" cy="1084910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Виды себестоимости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плановая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фактическая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расчетная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BF652B-BC4C-4106-B822-52F4F6BEC52A}"/>
              </a:ext>
            </a:extLst>
          </p:cNvPr>
          <p:cNvSpPr txBox="1"/>
          <p:nvPr/>
        </p:nvSpPr>
        <p:spPr>
          <a:xfrm>
            <a:off x="251520" y="2687900"/>
            <a:ext cx="3672408" cy="1361909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Калькуляция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себестоимости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продукции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это определение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себестоимости единицы продукции по статьям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0BF652B-BC4C-4106-B822-52F4F6BEC52A}"/>
              </a:ext>
            </a:extLst>
          </p:cNvPr>
          <p:cNvSpPr txBox="1"/>
          <p:nvPr/>
        </p:nvSpPr>
        <p:spPr>
          <a:xfrm>
            <a:off x="3887590" y="1196991"/>
            <a:ext cx="4297862" cy="623246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Фактическая себестоимость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определяет степень выполнения плановых заданий по снижению себестоимости на основе фактических затрат.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0BF652B-BC4C-4106-B822-52F4F6BEC52A}"/>
              </a:ext>
            </a:extLst>
          </p:cNvPr>
          <p:cNvSpPr txBox="1"/>
          <p:nvPr/>
        </p:nvSpPr>
        <p:spPr>
          <a:xfrm>
            <a:off x="3916635" y="1874844"/>
            <a:ext cx="4252591" cy="807911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Расчетная себестоимость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используется при технико-экономических расчетах по обоснованию проектов (улучшения производственных процессов, модернизация, инвестиции)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0BF652B-BC4C-4106-B822-52F4F6BEC52A}"/>
              </a:ext>
            </a:extLst>
          </p:cNvPr>
          <p:cNvSpPr txBox="1"/>
          <p:nvPr/>
        </p:nvSpPr>
        <p:spPr>
          <a:xfrm>
            <a:off x="3928742" y="2859782"/>
            <a:ext cx="4540623" cy="284691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 =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+ АО + ЗП +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Отч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+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Зпр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0BF652B-BC4C-4106-B822-52F4F6BEC52A}"/>
              </a:ext>
            </a:extLst>
          </p:cNvPr>
          <p:cNvSpPr txBox="1"/>
          <p:nvPr/>
        </p:nvSpPr>
        <p:spPr>
          <a:xfrm>
            <a:off x="3926953" y="3150393"/>
            <a:ext cx="4252591" cy="1177243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Мз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материальные затраты (покупные сырье, материалы, топливо, энергия)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амортизационные отчисления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ЗП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заработная плата</a:t>
            </a: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Отч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отчисления на страховые взносы</a:t>
            </a: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Зпр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прочие затраты (услуги сторонних организаций)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99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" y="132936"/>
            <a:ext cx="3851921" cy="26612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fontAlgn="auto">
              <a:spcAft>
                <a:spcPts val="0"/>
              </a:spcAft>
              <a:defRPr sz="4000" b="1" spc="14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>
              <a:defRPr/>
            </a:pPr>
            <a:r>
              <a:rPr lang="ru-RU" sz="150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Себестоимость продукции</a:t>
            </a:r>
            <a:endParaRPr lang="ru-RU" sz="150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" name="Номер слайда 9">
            <a:extLst>
              <a:ext uri="{FF2B5EF4-FFF2-40B4-BE49-F238E27FC236}">
                <a16:creationId xmlns="" xmlns:a16="http://schemas.microsoft.com/office/drawing/2014/main" id="{226A0563-3DC0-4698-A1B4-B08FB850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8324" y="4869657"/>
            <a:ext cx="1600200" cy="273844"/>
          </a:xfrm>
        </p:spPr>
        <p:txBody>
          <a:bodyPr/>
          <a:lstStyle/>
          <a:p>
            <a:pPr>
              <a:defRPr/>
            </a:pPr>
            <a:fld id="{28D2F9D9-B701-4AA8-B4F3-FA5B855DBB89}" type="slidenum">
              <a:rPr 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9</a:t>
            </a:fld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Graphic 14">
            <a:extLst>
              <a:ext uri="{FF2B5EF4-FFF2-40B4-BE49-F238E27FC236}">
                <a16:creationId xmlns="" xmlns:a16="http://schemas.microsoft.com/office/drawing/2014/main" id="{902F386B-CF70-0A43-8443-0F34A9FD0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4554" y="4749"/>
            <a:ext cx="1512168" cy="522496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F55137F3-BAC3-5C46-8421-B6AA8F039CF8}"/>
              </a:ext>
            </a:extLst>
          </p:cNvPr>
          <p:cNvSpPr/>
          <p:nvPr/>
        </p:nvSpPr>
        <p:spPr>
          <a:xfrm>
            <a:off x="0" y="4876015"/>
            <a:ext cx="9144000" cy="89585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0BF652B-BC4C-4106-B822-52F4F6BEC52A}"/>
              </a:ext>
            </a:extLst>
          </p:cNvPr>
          <p:cNvSpPr txBox="1"/>
          <p:nvPr/>
        </p:nvSpPr>
        <p:spPr>
          <a:xfrm>
            <a:off x="395536" y="864195"/>
            <a:ext cx="7785102" cy="2285239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pPr algn="ctr"/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Пути снижения себестоимости продукции:  </a:t>
            </a:r>
          </a:p>
          <a:p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закупка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сырья и материалов по более низким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ценам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экономное расходование сырья и материалов (соблюдение норм расхода)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	снижение отходов производства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брака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экономия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топлива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электроэнергии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снижение технологических простоев и простоев оборудования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бережное отношение к предметам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орудиям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труда </a:t>
            </a:r>
          </a:p>
        </p:txBody>
      </p:sp>
    </p:spTree>
    <p:extLst>
      <p:ext uri="{BB962C8B-B14F-4D97-AF65-F5344CB8AC3E}">
        <p14:creationId xmlns:p14="http://schemas.microsoft.com/office/powerpoint/2010/main" val="97295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39004</TotalTime>
  <Words>1362</Words>
  <Application>Microsoft Office PowerPoint</Application>
  <PresentationFormat>Экран (16:9)</PresentationFormat>
  <Paragraphs>332</Paragraphs>
  <Slides>22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Хлыстов Леонид Сергеевич</dc:creator>
  <cp:lastModifiedBy>Козырева Лариса Юрьевна</cp:lastModifiedBy>
  <cp:revision>2470</cp:revision>
  <cp:lastPrinted>2023-12-12T10:23:03Z</cp:lastPrinted>
  <dcterms:created xsi:type="dcterms:W3CDTF">2014-02-03T09:52:08Z</dcterms:created>
  <dcterms:modified xsi:type="dcterms:W3CDTF">2023-12-22T02:13:01Z</dcterms:modified>
</cp:coreProperties>
</file>