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9" r:id="rId3"/>
    <p:sldId id="263" r:id="rId4"/>
    <p:sldId id="268" r:id="rId5"/>
    <p:sldId id="267" r:id="rId6"/>
    <p:sldId id="266" r:id="rId7"/>
    <p:sldId id="265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46" userDrawn="1">
          <p15:clr>
            <a:srgbClr val="A4A3A4"/>
          </p15:clr>
        </p15:guide>
        <p15:guide id="4" orient="horz" pos="5" userDrawn="1">
          <p15:clr>
            <a:srgbClr val="A4A3A4"/>
          </p15:clr>
        </p15:guide>
        <p15:guide id="5" pos="3595" userDrawn="1">
          <p15:clr>
            <a:srgbClr val="A4A3A4"/>
          </p15:clr>
        </p15:guide>
        <p15:guide id="6" userDrawn="1">
          <p15:clr>
            <a:srgbClr val="A4A3A4"/>
          </p15:clr>
        </p15:guide>
        <p15:guide id="7" pos="5760" userDrawn="1">
          <p15:clr>
            <a:srgbClr val="A4A3A4"/>
          </p15:clr>
        </p15:guide>
        <p15:guide id="8" orient="horz" pos="43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=""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43A"/>
    <a:srgbClr val="EB5B0C"/>
    <a:srgbClr val="F3B296"/>
    <a:srgbClr val="A23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/>
    <p:restoredTop sz="94674"/>
  </p:normalViewPr>
  <p:slideViewPr>
    <p:cSldViewPr snapToGrid="0" snapToObjects="1" showGuides="1">
      <p:cViewPr varScale="1">
        <p:scale>
          <a:sx n="110" d="100"/>
          <a:sy n="110" d="100"/>
        </p:scale>
        <p:origin x="-1644" y="-96"/>
      </p:cViewPr>
      <p:guideLst>
        <p:guide orient="horz" pos="2160"/>
        <p:guide orient="horz" pos="5"/>
        <p:guide orient="horz" pos="4320"/>
        <p:guide pos="2880"/>
        <p:guide pos="346"/>
        <p:guide pos="3595"/>
        <p:guide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7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023587-3D98-9E45-B2B6-CD700AA24E06}" type="datetimeFigureOut">
              <a:rPr lang="x-none" smtClean="0"/>
              <a:t>20.12.2023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8EBE5D-F901-DC45-B661-198A828576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687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023587-3D98-9E45-B2B6-CD700AA24E06}" type="datetimeFigureOut">
              <a:rPr lang="x-none" smtClean="0"/>
              <a:t>20.12.2023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8EBE5D-F901-DC45-B661-198A828576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23818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209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023587-3D98-9E45-B2B6-CD700AA24E06}" type="datetimeFigureOut">
              <a:rPr lang="x-none" smtClean="0"/>
              <a:t>20.12.2023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8EBE5D-F901-DC45-B661-198A828576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7514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023587-3D98-9E45-B2B6-CD700AA24E06}" type="datetimeFigureOut">
              <a:rPr lang="x-none" smtClean="0"/>
              <a:t>20.12.2023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8EBE5D-F901-DC45-B661-198A828576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8741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023587-3D98-9E45-B2B6-CD700AA24E06}" type="datetimeFigureOut">
              <a:rPr lang="x-none" smtClean="0"/>
              <a:t>20.12.2023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8EBE5D-F901-DC45-B661-198A828576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6186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023587-3D98-9E45-B2B6-CD700AA24E06}" type="datetimeFigureOut">
              <a:rPr lang="x-none" smtClean="0"/>
              <a:t>20.12.2023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8EBE5D-F901-DC45-B661-198A828576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8210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023587-3D98-9E45-B2B6-CD700AA24E06}" type="datetimeFigureOut">
              <a:rPr lang="x-none" smtClean="0"/>
              <a:t>20.12.2023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8EBE5D-F901-DC45-B661-198A828576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9486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023587-3D98-9E45-B2B6-CD700AA24E06}" type="datetimeFigureOut">
              <a:rPr lang="x-none" smtClean="0"/>
              <a:t>20.12.2023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8EBE5D-F901-DC45-B661-198A828576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7611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023587-3D98-9E45-B2B6-CD700AA24E06}" type="datetimeFigureOut">
              <a:rPr lang="x-none" smtClean="0"/>
              <a:t>20.12.2023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8EBE5D-F901-DC45-B661-198A828576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586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023587-3D98-9E45-B2B6-CD700AA24E06}" type="datetimeFigureOut">
              <a:rPr lang="x-none" smtClean="0"/>
              <a:t>20.12.2023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8EBE5D-F901-DC45-B661-198A8285769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110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FAAF5FAB-9259-9746-8F88-5ACF89685EF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7329331" y="67069"/>
            <a:ext cx="1675479" cy="57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0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F5B2D792-5DB7-FA43-A8FA-D615F65C6642}"/>
              </a:ext>
            </a:extLst>
          </p:cNvPr>
          <p:cNvSpPr/>
          <p:nvPr/>
        </p:nvSpPr>
        <p:spPr>
          <a:xfrm>
            <a:off x="1" y="6538594"/>
            <a:ext cx="42236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11" name="Rectangle 8">
            <a:extLst>
              <a:ext uri="{FF2B5EF4-FFF2-40B4-BE49-F238E27FC236}">
                <a16:creationId xmlns="" xmlns:a16="http://schemas.microsoft.com/office/drawing/2014/main" id="{BA377579-06B1-D041-8926-1C7B585C9DAE}"/>
              </a:ext>
            </a:extLst>
          </p:cNvPr>
          <p:cNvSpPr/>
          <p:nvPr/>
        </p:nvSpPr>
        <p:spPr>
          <a:xfrm>
            <a:off x="2901547" y="6530173"/>
            <a:ext cx="624245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FAC6A0B-F116-B344-97FA-89DE64F6F10B}"/>
              </a:ext>
            </a:extLst>
          </p:cNvPr>
          <p:cNvSpPr/>
          <p:nvPr/>
        </p:nvSpPr>
        <p:spPr>
          <a:xfrm>
            <a:off x="0" y="0"/>
            <a:ext cx="9144000" cy="6000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9817FB1-2693-5B4A-8527-E22F900CEA69}"/>
              </a:ext>
            </a:extLst>
          </p:cNvPr>
          <p:cNvSpPr txBox="1"/>
          <p:nvPr/>
        </p:nvSpPr>
        <p:spPr>
          <a:xfrm>
            <a:off x="509358" y="2868407"/>
            <a:ext cx="6115729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5"/>
              </a:lnSpc>
            </a:pPr>
            <a:r>
              <a:rPr lang="ru-RU" sz="5400" b="1" dirty="0" smtClean="0">
                <a:solidFill>
                  <a:srgbClr val="EB5B0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Производственное планирование</a:t>
            </a:r>
            <a:endParaRPr lang="x-none" sz="5400" b="1" dirty="0">
              <a:solidFill>
                <a:srgbClr val="EB5B0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="" xmlns:a16="http://schemas.microsoft.com/office/drawing/2014/main" id="{2C245AC4-EA09-BC4E-8538-1A4CB0C20B87}"/>
              </a:ext>
            </a:extLst>
          </p:cNvPr>
          <p:cNvSpPr/>
          <p:nvPr/>
        </p:nvSpPr>
        <p:spPr>
          <a:xfrm>
            <a:off x="5373032" y="1804223"/>
            <a:ext cx="3770366" cy="5067127"/>
          </a:xfrm>
          <a:custGeom>
            <a:avLst/>
            <a:gdLst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5198256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64546 w 5216726"/>
              <a:gd name="connsiteY0" fmla="*/ 6895652 h 7010940"/>
              <a:gd name="connsiteX1" fmla="*/ 64546 w 5216726"/>
              <a:gd name="connsiteY1" fmla="*/ 6895652 h 7010940"/>
              <a:gd name="connsiteX2" fmla="*/ 4227756 w 5216726"/>
              <a:gd name="connsiteY2" fmla="*/ 0 h 7010940"/>
              <a:gd name="connsiteX3" fmla="*/ 5198256 w 5216726"/>
              <a:gd name="connsiteY3" fmla="*/ 0 h 7010940"/>
              <a:gd name="connsiteX4" fmla="*/ 5216726 w 5216726"/>
              <a:gd name="connsiteY4" fmla="*/ 7010940 h 7010940"/>
              <a:gd name="connsiteX5" fmla="*/ 0 w 5216726"/>
              <a:gd name="connsiteY5" fmla="*/ 6992470 h 7010940"/>
              <a:gd name="connsiteX6" fmla="*/ 64546 w 5216726"/>
              <a:gd name="connsiteY6" fmla="*/ 6895652 h 701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6726" h="7010940">
                <a:moveTo>
                  <a:pt x="64546" y="6895652"/>
                </a:moveTo>
                <a:lnTo>
                  <a:pt x="64546" y="6895652"/>
                </a:lnTo>
                <a:lnTo>
                  <a:pt x="4227756" y="0"/>
                </a:lnTo>
                <a:lnTo>
                  <a:pt x="5198256" y="0"/>
                </a:lnTo>
                <a:cubicBezTo>
                  <a:pt x="5204413" y="2336980"/>
                  <a:pt x="5210569" y="4673960"/>
                  <a:pt x="5216726" y="7010940"/>
                </a:cubicBezTo>
                <a:lnTo>
                  <a:pt x="0" y="6992470"/>
                </a:lnTo>
                <a:lnTo>
                  <a:pt x="64546" y="6895652"/>
                </a:lnTo>
                <a:close/>
              </a:path>
            </a:pathLst>
          </a:custGeom>
          <a:solidFill>
            <a:srgbClr val="A23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50" dirty="0"/>
              <a:t>           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="" xmlns:a16="http://schemas.microsoft.com/office/drawing/2014/main" id="{DC85C073-B14B-8142-924B-37E55082CD3D}"/>
              </a:ext>
            </a:extLst>
          </p:cNvPr>
          <p:cNvSpPr/>
          <p:nvPr/>
        </p:nvSpPr>
        <p:spPr>
          <a:xfrm>
            <a:off x="6279504" y="1528450"/>
            <a:ext cx="2862210" cy="4725724"/>
          </a:xfrm>
          <a:custGeom>
            <a:avLst/>
            <a:gdLst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64546 w 6712772"/>
              <a:gd name="connsiteY0" fmla="*/ 6915488 h 7012306"/>
              <a:gd name="connsiteX1" fmla="*/ 64546 w 6712772"/>
              <a:gd name="connsiteY1" fmla="*/ 6915488 h 7012306"/>
              <a:gd name="connsiteX2" fmla="*/ 4227756 w 6712772"/>
              <a:gd name="connsiteY2" fmla="*/ 19836 h 7012306"/>
              <a:gd name="connsiteX3" fmla="*/ 4253121 w 6712772"/>
              <a:gd name="connsiteY3" fmla="*/ 0 h 7012306"/>
              <a:gd name="connsiteX4" fmla="*/ 6712772 w 6712772"/>
              <a:gd name="connsiteY4" fmla="*/ 7012306 h 7012306"/>
              <a:gd name="connsiteX5" fmla="*/ 0 w 6712772"/>
              <a:gd name="connsiteY5" fmla="*/ 7012306 h 7012306"/>
              <a:gd name="connsiteX6" fmla="*/ 64546 w 6712772"/>
              <a:gd name="connsiteY6" fmla="*/ 6915488 h 7012306"/>
              <a:gd name="connsiteX0" fmla="*/ 64546 w 4253121"/>
              <a:gd name="connsiteY0" fmla="*/ 6915488 h 7022223"/>
              <a:gd name="connsiteX1" fmla="*/ 64546 w 4253121"/>
              <a:gd name="connsiteY1" fmla="*/ 6915488 h 7022223"/>
              <a:gd name="connsiteX2" fmla="*/ 4227756 w 4253121"/>
              <a:gd name="connsiteY2" fmla="*/ 19836 h 7022223"/>
              <a:gd name="connsiteX3" fmla="*/ 4253121 w 4253121"/>
              <a:gd name="connsiteY3" fmla="*/ 0 h 7022223"/>
              <a:gd name="connsiteX4" fmla="*/ 4233285 w 4253121"/>
              <a:gd name="connsiteY4" fmla="*/ 7022223 h 7022223"/>
              <a:gd name="connsiteX5" fmla="*/ 0 w 4253121"/>
              <a:gd name="connsiteY5" fmla="*/ 7012306 h 7022223"/>
              <a:gd name="connsiteX6" fmla="*/ 64546 w 4253121"/>
              <a:gd name="connsiteY6" fmla="*/ 6915488 h 7022223"/>
              <a:gd name="connsiteX0" fmla="*/ 64546 w 9102998"/>
              <a:gd name="connsiteY0" fmla="*/ 7123764 h 7230499"/>
              <a:gd name="connsiteX1" fmla="*/ 64546 w 9102998"/>
              <a:gd name="connsiteY1" fmla="*/ 7123764 h 7230499"/>
              <a:gd name="connsiteX2" fmla="*/ 4227756 w 9102998"/>
              <a:gd name="connsiteY2" fmla="*/ 228112 h 7230499"/>
              <a:gd name="connsiteX3" fmla="*/ 9102998 w 9102998"/>
              <a:gd name="connsiteY3" fmla="*/ 0 h 7230499"/>
              <a:gd name="connsiteX4" fmla="*/ 4233285 w 9102998"/>
              <a:gd name="connsiteY4" fmla="*/ 7230499 h 7230499"/>
              <a:gd name="connsiteX5" fmla="*/ 0 w 9102998"/>
              <a:gd name="connsiteY5" fmla="*/ 7220582 h 7230499"/>
              <a:gd name="connsiteX6" fmla="*/ 64546 w 9102998"/>
              <a:gd name="connsiteY6" fmla="*/ 7123764 h 7230499"/>
              <a:gd name="connsiteX0" fmla="*/ 64546 w 4253121"/>
              <a:gd name="connsiteY0" fmla="*/ 6915486 h 7022221"/>
              <a:gd name="connsiteX1" fmla="*/ 64546 w 4253121"/>
              <a:gd name="connsiteY1" fmla="*/ 6915486 h 7022221"/>
              <a:gd name="connsiteX2" fmla="*/ 4227756 w 4253121"/>
              <a:gd name="connsiteY2" fmla="*/ 19834 h 7022221"/>
              <a:gd name="connsiteX3" fmla="*/ 4253121 w 4253121"/>
              <a:gd name="connsiteY3" fmla="*/ 0 h 7022221"/>
              <a:gd name="connsiteX4" fmla="*/ 4233285 w 4253121"/>
              <a:gd name="connsiteY4" fmla="*/ 7022221 h 7022221"/>
              <a:gd name="connsiteX5" fmla="*/ 0 w 4253121"/>
              <a:gd name="connsiteY5" fmla="*/ 7012304 h 7022221"/>
              <a:gd name="connsiteX6" fmla="*/ 64546 w 4253121"/>
              <a:gd name="connsiteY6" fmla="*/ 6915486 h 7022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3121" h="7022221">
                <a:moveTo>
                  <a:pt x="64546" y="6915486"/>
                </a:moveTo>
                <a:lnTo>
                  <a:pt x="64546" y="6915486"/>
                </a:lnTo>
                <a:lnTo>
                  <a:pt x="4227756" y="19834"/>
                </a:lnTo>
                <a:lnTo>
                  <a:pt x="4253121" y="0"/>
                </a:lnTo>
                <a:lnTo>
                  <a:pt x="4233285" y="7022221"/>
                </a:lnTo>
                <a:lnTo>
                  <a:pt x="0" y="7012304"/>
                </a:lnTo>
                <a:lnTo>
                  <a:pt x="64546" y="6915486"/>
                </a:lnTo>
                <a:close/>
              </a:path>
            </a:pathLst>
          </a:custGeom>
          <a:solidFill>
            <a:srgbClr val="EE7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350" dirty="0"/>
              <a:t>           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="" xmlns:a16="http://schemas.microsoft.com/office/drawing/2014/main" id="{2BFEC233-61CC-B64C-9EDA-809363C40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7207" y="384875"/>
            <a:ext cx="2631282" cy="909182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03FC7388-C2F5-2B45-AAFB-612DA7342A2D}"/>
              </a:ext>
            </a:extLst>
          </p:cNvPr>
          <p:cNvCxnSpPr/>
          <p:nvPr/>
        </p:nvCxnSpPr>
        <p:spPr>
          <a:xfrm>
            <a:off x="568254" y="4426398"/>
            <a:ext cx="3914768" cy="0"/>
          </a:xfrm>
          <a:prstGeom prst="line">
            <a:avLst/>
          </a:prstGeom>
          <a:ln w="25400">
            <a:solidFill>
              <a:srgbClr val="EE74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8D0F912E-B313-EE46-AA77-155F64087259}"/>
              </a:ext>
            </a:extLst>
          </p:cNvPr>
          <p:cNvCxnSpPr/>
          <p:nvPr/>
        </p:nvCxnSpPr>
        <p:spPr>
          <a:xfrm>
            <a:off x="568254" y="2810541"/>
            <a:ext cx="3914768" cy="0"/>
          </a:xfrm>
          <a:prstGeom prst="line">
            <a:avLst/>
          </a:prstGeom>
          <a:ln w="25400">
            <a:solidFill>
              <a:srgbClr val="EE74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0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94EDDB6-76AF-5B42-89D7-75BA2119D6B7}"/>
              </a:ext>
            </a:extLst>
          </p:cNvPr>
          <p:cNvSpPr txBox="1"/>
          <p:nvPr/>
        </p:nvSpPr>
        <p:spPr>
          <a:xfrm>
            <a:off x="548878" y="1484710"/>
            <a:ext cx="705099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05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Производственное планирование</a:t>
            </a:r>
            <a:endParaRPr lang="ru-RU" sz="2800" b="1" dirty="0">
              <a:solidFill>
                <a:srgbClr val="EB5B0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8171985-4F28-D54A-A173-13ABF4C547A7}"/>
              </a:ext>
            </a:extLst>
          </p:cNvPr>
          <p:cNvSpPr txBox="1"/>
          <p:nvPr/>
        </p:nvSpPr>
        <p:spPr>
          <a:xfrm>
            <a:off x="2324436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4853603-CC64-574A-939C-AD1A0E08CB8B}"/>
              </a:ext>
            </a:extLst>
          </p:cNvPr>
          <p:cNvSpPr txBox="1"/>
          <p:nvPr/>
        </p:nvSpPr>
        <p:spPr>
          <a:xfrm>
            <a:off x="5038931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2021 (план)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664BA0B-9FA9-AF49-A4D6-17DB2DDBBE16}"/>
              </a:ext>
            </a:extLst>
          </p:cNvPr>
          <p:cNvSpPr txBox="1"/>
          <p:nvPr/>
        </p:nvSpPr>
        <p:spPr>
          <a:xfrm>
            <a:off x="3651052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="" xmlns:a16="http://schemas.microsoft.com/office/drawing/2014/main" id="{F5B2D792-5DB7-FA43-A8FA-D615F65C6642}"/>
              </a:ext>
            </a:extLst>
          </p:cNvPr>
          <p:cNvSpPr/>
          <p:nvPr/>
        </p:nvSpPr>
        <p:spPr>
          <a:xfrm>
            <a:off x="1" y="6538594"/>
            <a:ext cx="42236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18" name="Rectangle 8">
            <a:extLst>
              <a:ext uri="{FF2B5EF4-FFF2-40B4-BE49-F238E27FC236}">
                <a16:creationId xmlns="" xmlns:a16="http://schemas.microsoft.com/office/drawing/2014/main" id="{BA377579-06B1-D041-8926-1C7B585C9DAE}"/>
              </a:ext>
            </a:extLst>
          </p:cNvPr>
          <p:cNvSpPr/>
          <p:nvPr/>
        </p:nvSpPr>
        <p:spPr>
          <a:xfrm>
            <a:off x="2901547" y="6530173"/>
            <a:ext cx="624245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 dirty="0"/>
          </a:p>
        </p:txBody>
      </p:sp>
      <p:sp>
        <p:nvSpPr>
          <p:cNvPr id="23" name="Rectangle 9">
            <a:extLst>
              <a:ext uri="{FF2B5EF4-FFF2-40B4-BE49-F238E27FC236}">
                <a16:creationId xmlns="" xmlns:a16="http://schemas.microsoft.com/office/drawing/2014/main" id="{351C3735-2F95-254C-B719-03ED3F35FAA0}"/>
              </a:ext>
            </a:extLst>
          </p:cNvPr>
          <p:cNvSpPr/>
          <p:nvPr/>
        </p:nvSpPr>
        <p:spPr>
          <a:xfrm>
            <a:off x="0" y="204613"/>
            <a:ext cx="2369916" cy="303839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2" name="Прямоугольник 1"/>
          <p:cNvSpPr/>
          <p:nvPr/>
        </p:nvSpPr>
        <p:spPr>
          <a:xfrm>
            <a:off x="629729" y="2598003"/>
            <a:ext cx="7962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Планирование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является одним из инструментов принятия управленческих решений: постановка целей и задач, распределение ресурсов, задание стандартов деятельности в определенном периоде времени.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Для предприятия в целом это способ достижения желаемого положения на рынке, которое определяют показатели объема продаж, прибыли, занимаемой доли рынка.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Для структурных подразделений и отдельных сотрудников планирование обеспечивает согласованность действий при решении поставленных им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45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94EDDB6-76AF-5B42-89D7-75BA2119D6B7}"/>
              </a:ext>
            </a:extLst>
          </p:cNvPr>
          <p:cNvSpPr txBox="1"/>
          <p:nvPr/>
        </p:nvSpPr>
        <p:spPr>
          <a:xfrm>
            <a:off x="422364" y="829103"/>
            <a:ext cx="705099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05"/>
              </a:lnSpc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Приоритет и производительность</a:t>
            </a:r>
            <a:endParaRPr lang="ru-RU" sz="3000" b="1" dirty="0">
              <a:solidFill>
                <a:srgbClr val="EB5B0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8171985-4F28-D54A-A173-13ABF4C547A7}"/>
              </a:ext>
            </a:extLst>
          </p:cNvPr>
          <p:cNvSpPr txBox="1"/>
          <p:nvPr/>
        </p:nvSpPr>
        <p:spPr>
          <a:xfrm>
            <a:off x="2324436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4853603-CC64-574A-939C-AD1A0E08CB8B}"/>
              </a:ext>
            </a:extLst>
          </p:cNvPr>
          <p:cNvSpPr txBox="1"/>
          <p:nvPr/>
        </p:nvSpPr>
        <p:spPr>
          <a:xfrm>
            <a:off x="5038931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2021 (план)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664BA0B-9FA9-AF49-A4D6-17DB2DDBBE16}"/>
              </a:ext>
            </a:extLst>
          </p:cNvPr>
          <p:cNvSpPr txBox="1"/>
          <p:nvPr/>
        </p:nvSpPr>
        <p:spPr>
          <a:xfrm>
            <a:off x="3651052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="" xmlns:a16="http://schemas.microsoft.com/office/drawing/2014/main" id="{F5B2D792-5DB7-FA43-A8FA-D615F65C6642}"/>
              </a:ext>
            </a:extLst>
          </p:cNvPr>
          <p:cNvSpPr/>
          <p:nvPr/>
        </p:nvSpPr>
        <p:spPr>
          <a:xfrm>
            <a:off x="1" y="6538594"/>
            <a:ext cx="42236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18" name="Rectangle 8">
            <a:extLst>
              <a:ext uri="{FF2B5EF4-FFF2-40B4-BE49-F238E27FC236}">
                <a16:creationId xmlns="" xmlns:a16="http://schemas.microsoft.com/office/drawing/2014/main" id="{BA377579-06B1-D041-8926-1C7B585C9DAE}"/>
              </a:ext>
            </a:extLst>
          </p:cNvPr>
          <p:cNvSpPr/>
          <p:nvPr/>
        </p:nvSpPr>
        <p:spPr>
          <a:xfrm>
            <a:off x="2901547" y="6530173"/>
            <a:ext cx="624245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 dirty="0"/>
          </a:p>
        </p:txBody>
      </p:sp>
      <p:sp>
        <p:nvSpPr>
          <p:cNvPr id="23" name="Rectangle 9">
            <a:extLst>
              <a:ext uri="{FF2B5EF4-FFF2-40B4-BE49-F238E27FC236}">
                <a16:creationId xmlns="" xmlns:a16="http://schemas.microsoft.com/office/drawing/2014/main" id="{351C3735-2F95-254C-B719-03ED3F35FAA0}"/>
              </a:ext>
            </a:extLst>
          </p:cNvPr>
          <p:cNvSpPr/>
          <p:nvPr/>
        </p:nvSpPr>
        <p:spPr>
          <a:xfrm>
            <a:off x="0" y="204613"/>
            <a:ext cx="2369916" cy="303839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2" name="Прямоугольник 1"/>
          <p:cNvSpPr/>
          <p:nvPr/>
        </p:nvSpPr>
        <p:spPr>
          <a:xfrm>
            <a:off x="548879" y="1547526"/>
            <a:ext cx="7962180" cy="4535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Система производственного планирования должна давать ответы на четыре вопроса: 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1. Что мы собираемся производить? 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2. Что нам для этого потребуется? 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3. Что у нас есть? 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4. Что нам еще нужно? 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Это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вопросы приоритета и производительности. 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Приоритет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это то, какие изделия необходимы, какое их количество требуется, и когда они нужны. Приоритеты устанавливает рынок. В обязанности производственного отдела входит разработка планов удовлетворения по мере возможности рыночного спроса. 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Производительность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это способность производства изготавливать товары и услуги. В конечном счете, она зависит от ресурсов компании – оборудования, рабочей силы и финансовых ресурсов, а также от возможности своевременно получить от поставщиков материалы. На коротком промежутке времени производительность (производственная мощность)– это количество работы, которую при помощи труда и оборудования можно выполнить в определенный </a:t>
            </a:r>
            <a:r>
              <a:rPr lang="ru-RU" sz="1600" dirty="0">
                <a:solidFill>
                  <a:prstClr val="black"/>
                </a:solidFill>
              </a:rPr>
              <a:t>срок. </a:t>
            </a:r>
          </a:p>
        </p:txBody>
      </p:sp>
    </p:spTree>
    <p:extLst>
      <p:ext uri="{BB962C8B-B14F-4D97-AF65-F5344CB8AC3E}">
        <p14:creationId xmlns:p14="http://schemas.microsoft.com/office/powerpoint/2010/main" val="179196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94EDDB6-76AF-5B42-89D7-75BA2119D6B7}"/>
              </a:ext>
            </a:extLst>
          </p:cNvPr>
          <p:cNvSpPr txBox="1"/>
          <p:nvPr/>
        </p:nvSpPr>
        <p:spPr>
          <a:xfrm>
            <a:off x="483133" y="803223"/>
            <a:ext cx="705099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05"/>
              </a:lnSpc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Цель производственного планирования</a:t>
            </a:r>
            <a:endParaRPr lang="ru-RU" sz="3000" b="1" dirty="0">
              <a:solidFill>
                <a:srgbClr val="EB5B0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8171985-4F28-D54A-A173-13ABF4C547A7}"/>
              </a:ext>
            </a:extLst>
          </p:cNvPr>
          <p:cNvSpPr txBox="1"/>
          <p:nvPr/>
        </p:nvSpPr>
        <p:spPr>
          <a:xfrm>
            <a:off x="2324436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4853603-CC64-574A-939C-AD1A0E08CB8B}"/>
              </a:ext>
            </a:extLst>
          </p:cNvPr>
          <p:cNvSpPr txBox="1"/>
          <p:nvPr/>
        </p:nvSpPr>
        <p:spPr>
          <a:xfrm>
            <a:off x="5038931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2021 (план)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664BA0B-9FA9-AF49-A4D6-17DB2DDBBE16}"/>
              </a:ext>
            </a:extLst>
          </p:cNvPr>
          <p:cNvSpPr txBox="1"/>
          <p:nvPr/>
        </p:nvSpPr>
        <p:spPr>
          <a:xfrm>
            <a:off x="3651052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="" xmlns:a16="http://schemas.microsoft.com/office/drawing/2014/main" id="{F5B2D792-5DB7-FA43-A8FA-D615F65C6642}"/>
              </a:ext>
            </a:extLst>
          </p:cNvPr>
          <p:cNvSpPr/>
          <p:nvPr/>
        </p:nvSpPr>
        <p:spPr>
          <a:xfrm>
            <a:off x="1" y="6538594"/>
            <a:ext cx="42236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18" name="Rectangle 8">
            <a:extLst>
              <a:ext uri="{FF2B5EF4-FFF2-40B4-BE49-F238E27FC236}">
                <a16:creationId xmlns="" xmlns:a16="http://schemas.microsoft.com/office/drawing/2014/main" id="{BA377579-06B1-D041-8926-1C7B585C9DAE}"/>
              </a:ext>
            </a:extLst>
          </p:cNvPr>
          <p:cNvSpPr/>
          <p:nvPr/>
        </p:nvSpPr>
        <p:spPr>
          <a:xfrm>
            <a:off x="2901547" y="6530173"/>
            <a:ext cx="624245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 dirty="0"/>
          </a:p>
        </p:txBody>
      </p:sp>
      <p:sp>
        <p:nvSpPr>
          <p:cNvPr id="23" name="Rectangle 9">
            <a:extLst>
              <a:ext uri="{FF2B5EF4-FFF2-40B4-BE49-F238E27FC236}">
                <a16:creationId xmlns="" xmlns:a16="http://schemas.microsoft.com/office/drawing/2014/main" id="{351C3735-2F95-254C-B719-03ED3F35FAA0}"/>
              </a:ext>
            </a:extLst>
          </p:cNvPr>
          <p:cNvSpPr/>
          <p:nvPr/>
        </p:nvSpPr>
        <p:spPr>
          <a:xfrm>
            <a:off x="0" y="204613"/>
            <a:ext cx="2369916" cy="303839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580DF18F-8D68-0E4B-A874-B52F1199872F}"/>
              </a:ext>
            </a:extLst>
          </p:cNvPr>
          <p:cNvSpPr txBox="1"/>
          <p:nvPr/>
        </p:nvSpPr>
        <p:spPr>
          <a:xfrm>
            <a:off x="548879" y="246886"/>
            <a:ext cx="1821037" cy="219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25" spc="225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Helvetica Neue" panose="02000503000000020004" pitchFamily="2" charset="0"/>
              </a:rPr>
              <a:t>НАЗВАНИЕ РАЗДЕЛА</a:t>
            </a:r>
            <a:endParaRPr lang="x-none" sz="825" spc="225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1434" y="1669954"/>
            <a:ext cx="7962180" cy="3725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является обеспечение выпуска продукции в соответствии с планами на ее реализацию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Производственное планирование должно отвечать следующим критериям: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непрерывность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— одни планы должны сменяться другими (планы на год должны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детализироваться на более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короткие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сроки);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гибкость 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адаптивность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— предполагают возможность оперативного изменения в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усиления влияния внутренних или внешних факторов;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точность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— планирование должно не осуществляться по принципу «лишь бы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был документ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 а содержать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максимально приближенные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реальности данные.</a:t>
            </a:r>
          </a:p>
        </p:txBody>
      </p:sp>
    </p:spTree>
    <p:extLst>
      <p:ext uri="{BB962C8B-B14F-4D97-AF65-F5344CB8AC3E}">
        <p14:creationId xmlns:p14="http://schemas.microsoft.com/office/powerpoint/2010/main" val="223906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94EDDB6-76AF-5B42-89D7-75BA2119D6B7}"/>
              </a:ext>
            </a:extLst>
          </p:cNvPr>
          <p:cNvSpPr txBox="1"/>
          <p:nvPr/>
        </p:nvSpPr>
        <p:spPr>
          <a:xfrm>
            <a:off x="548874" y="834565"/>
            <a:ext cx="7948141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05"/>
              </a:lnSpc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Задача производственного планирования обеспечить:</a:t>
            </a:r>
            <a:br>
              <a:rPr lang="ru-RU" sz="2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800" b="1" dirty="0">
              <a:solidFill>
                <a:srgbClr val="EB5B0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8171985-4F28-D54A-A173-13ABF4C547A7}"/>
              </a:ext>
            </a:extLst>
          </p:cNvPr>
          <p:cNvSpPr txBox="1"/>
          <p:nvPr/>
        </p:nvSpPr>
        <p:spPr>
          <a:xfrm>
            <a:off x="2324436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4853603-CC64-574A-939C-AD1A0E08CB8B}"/>
              </a:ext>
            </a:extLst>
          </p:cNvPr>
          <p:cNvSpPr txBox="1"/>
          <p:nvPr/>
        </p:nvSpPr>
        <p:spPr>
          <a:xfrm>
            <a:off x="5038931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2021 (план)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664BA0B-9FA9-AF49-A4D6-17DB2DDBBE16}"/>
              </a:ext>
            </a:extLst>
          </p:cNvPr>
          <p:cNvSpPr txBox="1"/>
          <p:nvPr/>
        </p:nvSpPr>
        <p:spPr>
          <a:xfrm>
            <a:off x="3651052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="" xmlns:a16="http://schemas.microsoft.com/office/drawing/2014/main" id="{F5B2D792-5DB7-FA43-A8FA-D615F65C6642}"/>
              </a:ext>
            </a:extLst>
          </p:cNvPr>
          <p:cNvSpPr/>
          <p:nvPr/>
        </p:nvSpPr>
        <p:spPr>
          <a:xfrm>
            <a:off x="1" y="6538594"/>
            <a:ext cx="42236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18" name="Rectangle 8">
            <a:extLst>
              <a:ext uri="{FF2B5EF4-FFF2-40B4-BE49-F238E27FC236}">
                <a16:creationId xmlns="" xmlns:a16="http://schemas.microsoft.com/office/drawing/2014/main" id="{BA377579-06B1-D041-8926-1C7B585C9DAE}"/>
              </a:ext>
            </a:extLst>
          </p:cNvPr>
          <p:cNvSpPr/>
          <p:nvPr/>
        </p:nvSpPr>
        <p:spPr>
          <a:xfrm>
            <a:off x="2901547" y="6530173"/>
            <a:ext cx="624245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 dirty="0"/>
          </a:p>
        </p:txBody>
      </p:sp>
      <p:sp>
        <p:nvSpPr>
          <p:cNvPr id="23" name="Rectangle 9">
            <a:extLst>
              <a:ext uri="{FF2B5EF4-FFF2-40B4-BE49-F238E27FC236}">
                <a16:creationId xmlns="" xmlns:a16="http://schemas.microsoft.com/office/drawing/2014/main" id="{351C3735-2F95-254C-B719-03ED3F35FAA0}"/>
              </a:ext>
            </a:extLst>
          </p:cNvPr>
          <p:cNvSpPr/>
          <p:nvPr/>
        </p:nvSpPr>
        <p:spPr>
          <a:xfrm>
            <a:off x="0" y="204613"/>
            <a:ext cx="2369916" cy="303839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2" name="Прямоугольник 1"/>
          <p:cNvSpPr/>
          <p:nvPr/>
        </p:nvSpPr>
        <p:spPr>
          <a:xfrm>
            <a:off x="750404" y="2097103"/>
            <a:ext cx="7962180" cy="21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слаженность и ритмичность хода всех производственных процессов;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согласованную работу всех подразделений предприятия;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равномерное выполнение работы (выпуск продукции, оказание услуг);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полное и рациональное использование имеющихся экономических и производственных ресурсов;</a:t>
            </a:r>
          </a:p>
          <a:p>
            <a:pPr lvl="0" algn="just" defTabSz="914400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максимизацию прибыли.</a:t>
            </a:r>
          </a:p>
        </p:txBody>
      </p:sp>
    </p:spTree>
    <p:extLst>
      <p:ext uri="{BB962C8B-B14F-4D97-AF65-F5344CB8AC3E}">
        <p14:creationId xmlns:p14="http://schemas.microsoft.com/office/powerpoint/2010/main" val="103673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94EDDB6-76AF-5B42-89D7-75BA2119D6B7}"/>
              </a:ext>
            </a:extLst>
          </p:cNvPr>
          <p:cNvSpPr txBox="1"/>
          <p:nvPr/>
        </p:nvSpPr>
        <p:spPr>
          <a:xfrm>
            <a:off x="528359" y="842226"/>
            <a:ext cx="7050994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3105"/>
              </a:lnSpc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Этапы формирования и контроля выполнения производственного плана:</a:t>
            </a:r>
            <a:b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rgbClr val="EB5B0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8171985-4F28-D54A-A173-13ABF4C547A7}"/>
              </a:ext>
            </a:extLst>
          </p:cNvPr>
          <p:cNvSpPr txBox="1"/>
          <p:nvPr/>
        </p:nvSpPr>
        <p:spPr>
          <a:xfrm>
            <a:off x="2324436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4853603-CC64-574A-939C-AD1A0E08CB8B}"/>
              </a:ext>
            </a:extLst>
          </p:cNvPr>
          <p:cNvSpPr txBox="1"/>
          <p:nvPr/>
        </p:nvSpPr>
        <p:spPr>
          <a:xfrm>
            <a:off x="5038931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2021 (план)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664BA0B-9FA9-AF49-A4D6-17DB2DDBBE16}"/>
              </a:ext>
            </a:extLst>
          </p:cNvPr>
          <p:cNvSpPr txBox="1"/>
          <p:nvPr/>
        </p:nvSpPr>
        <p:spPr>
          <a:xfrm>
            <a:off x="3651052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="" xmlns:a16="http://schemas.microsoft.com/office/drawing/2014/main" id="{F5B2D792-5DB7-FA43-A8FA-D615F65C6642}"/>
              </a:ext>
            </a:extLst>
          </p:cNvPr>
          <p:cNvSpPr/>
          <p:nvPr/>
        </p:nvSpPr>
        <p:spPr>
          <a:xfrm>
            <a:off x="1" y="6538594"/>
            <a:ext cx="42236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18" name="Rectangle 8">
            <a:extLst>
              <a:ext uri="{FF2B5EF4-FFF2-40B4-BE49-F238E27FC236}">
                <a16:creationId xmlns="" xmlns:a16="http://schemas.microsoft.com/office/drawing/2014/main" id="{BA377579-06B1-D041-8926-1C7B585C9DAE}"/>
              </a:ext>
            </a:extLst>
          </p:cNvPr>
          <p:cNvSpPr/>
          <p:nvPr/>
        </p:nvSpPr>
        <p:spPr>
          <a:xfrm>
            <a:off x="2901547" y="6530173"/>
            <a:ext cx="624245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 dirty="0"/>
          </a:p>
        </p:txBody>
      </p:sp>
      <p:sp>
        <p:nvSpPr>
          <p:cNvPr id="23" name="Rectangle 9">
            <a:extLst>
              <a:ext uri="{FF2B5EF4-FFF2-40B4-BE49-F238E27FC236}">
                <a16:creationId xmlns="" xmlns:a16="http://schemas.microsoft.com/office/drawing/2014/main" id="{351C3735-2F95-254C-B719-03ED3F35FAA0}"/>
              </a:ext>
            </a:extLst>
          </p:cNvPr>
          <p:cNvSpPr/>
          <p:nvPr/>
        </p:nvSpPr>
        <p:spPr>
          <a:xfrm>
            <a:off x="0" y="204613"/>
            <a:ext cx="2369916" cy="303839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2" name="Прямоугольник 1"/>
          <p:cNvSpPr/>
          <p:nvPr/>
        </p:nvSpPr>
        <p:spPr>
          <a:xfrm>
            <a:off x="629729" y="2037286"/>
            <a:ext cx="7962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формирование и утверждение плана производства;</a:t>
            </a:r>
          </a:p>
          <a:p>
            <a:pPr lvl="0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оценка выполнения производственного плана, включая составление отчета о выполнении плана;</a:t>
            </a:r>
          </a:p>
          <a:p>
            <a:pPr lvl="0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контроль исполнения производственного плана, включая:</a:t>
            </a:r>
          </a:p>
          <a:p>
            <a:pPr lvl="0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 анализ отчета о выполнении плана;</a:t>
            </a:r>
          </a:p>
          <a:p>
            <a:pPr lvl="0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 выявление отклонений;</a:t>
            </a:r>
          </a:p>
          <a:p>
            <a:pPr lvl="0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 анализ причин отклонений;</a:t>
            </a:r>
          </a:p>
          <a:p>
            <a:pPr lvl="0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 внесение корректировок в план 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val="266506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8171985-4F28-D54A-A173-13ABF4C547A7}"/>
              </a:ext>
            </a:extLst>
          </p:cNvPr>
          <p:cNvSpPr txBox="1"/>
          <p:nvPr/>
        </p:nvSpPr>
        <p:spPr>
          <a:xfrm>
            <a:off x="2324436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4853603-CC64-574A-939C-AD1A0E08CB8B}"/>
              </a:ext>
            </a:extLst>
          </p:cNvPr>
          <p:cNvSpPr txBox="1"/>
          <p:nvPr/>
        </p:nvSpPr>
        <p:spPr>
          <a:xfrm>
            <a:off x="5038931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2021 (план)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664BA0B-9FA9-AF49-A4D6-17DB2DDBBE16}"/>
              </a:ext>
            </a:extLst>
          </p:cNvPr>
          <p:cNvSpPr txBox="1"/>
          <p:nvPr/>
        </p:nvSpPr>
        <p:spPr>
          <a:xfrm>
            <a:off x="3651052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="" xmlns:a16="http://schemas.microsoft.com/office/drawing/2014/main" id="{F5B2D792-5DB7-FA43-A8FA-D615F65C6642}"/>
              </a:ext>
            </a:extLst>
          </p:cNvPr>
          <p:cNvSpPr/>
          <p:nvPr/>
        </p:nvSpPr>
        <p:spPr>
          <a:xfrm>
            <a:off x="1" y="6538594"/>
            <a:ext cx="42236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18" name="Rectangle 8">
            <a:extLst>
              <a:ext uri="{FF2B5EF4-FFF2-40B4-BE49-F238E27FC236}">
                <a16:creationId xmlns="" xmlns:a16="http://schemas.microsoft.com/office/drawing/2014/main" id="{BA377579-06B1-D041-8926-1C7B585C9DAE}"/>
              </a:ext>
            </a:extLst>
          </p:cNvPr>
          <p:cNvSpPr/>
          <p:nvPr/>
        </p:nvSpPr>
        <p:spPr>
          <a:xfrm>
            <a:off x="2901547" y="6530173"/>
            <a:ext cx="624245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 dirty="0"/>
          </a:p>
        </p:txBody>
      </p:sp>
      <p:sp>
        <p:nvSpPr>
          <p:cNvPr id="23" name="Rectangle 9">
            <a:extLst>
              <a:ext uri="{FF2B5EF4-FFF2-40B4-BE49-F238E27FC236}">
                <a16:creationId xmlns="" xmlns:a16="http://schemas.microsoft.com/office/drawing/2014/main" id="{351C3735-2F95-254C-B719-03ED3F35FAA0}"/>
              </a:ext>
            </a:extLst>
          </p:cNvPr>
          <p:cNvSpPr/>
          <p:nvPr/>
        </p:nvSpPr>
        <p:spPr>
          <a:xfrm>
            <a:off x="0" y="204613"/>
            <a:ext cx="2369916" cy="303839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2" name="Прямоугольник 1"/>
          <p:cNvSpPr/>
          <p:nvPr/>
        </p:nvSpPr>
        <p:spPr>
          <a:xfrm>
            <a:off x="629729" y="842226"/>
            <a:ext cx="79621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Производственное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планирование подразумевает обязательный контроль исполнения планов, чтобы не допустить срыва сроков их исполнения или невыполнения. Это позволяет компании оперативно реагировать и влиять на ход производства.</a:t>
            </a:r>
          </a:p>
          <a:p>
            <a:pPr lvl="0" algn="just" defTabSz="914400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Контроль выполнения планов производства необходим для: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определения эффективности деятельности предприятия;</a:t>
            </a:r>
          </a:p>
          <a:p>
            <a:pPr lvl="0" algn="just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накопления информации, необходимой для принятия дальнейших управленческих решений;</a:t>
            </a:r>
          </a:p>
          <a:p>
            <a:pPr lvl="0" algn="just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расчета и начисления премии по итогам работы предприятия за отчетный период;</a:t>
            </a:r>
          </a:p>
          <a:p>
            <a:pPr lvl="0" algn="just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поиска и устранения (в дальнейшем) причин срыва сроков исполнения.</a:t>
            </a:r>
          </a:p>
          <a:p>
            <a:pPr lvl="0" algn="just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 defTabSz="91440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Производственное планирование включает планы по производству продукции ( сортового проката, товарной заготовки), а также подразумевает вспомогательные планы (например, планы по закупке сырья и материалов, так как без оперативного обеспечения сырьем и материалами невозможно своевременно выполнить производственный план).</a:t>
            </a:r>
          </a:p>
        </p:txBody>
      </p:sp>
    </p:spTree>
    <p:extLst>
      <p:ext uri="{BB962C8B-B14F-4D97-AF65-F5344CB8AC3E}">
        <p14:creationId xmlns:p14="http://schemas.microsoft.com/office/powerpoint/2010/main" val="112445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8171985-4F28-D54A-A173-13ABF4C547A7}"/>
              </a:ext>
            </a:extLst>
          </p:cNvPr>
          <p:cNvSpPr txBox="1"/>
          <p:nvPr/>
        </p:nvSpPr>
        <p:spPr>
          <a:xfrm>
            <a:off x="2324436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4853603-CC64-574A-939C-AD1A0E08CB8B}"/>
              </a:ext>
            </a:extLst>
          </p:cNvPr>
          <p:cNvSpPr txBox="1"/>
          <p:nvPr/>
        </p:nvSpPr>
        <p:spPr>
          <a:xfrm>
            <a:off x="5038931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2021 (план)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664BA0B-9FA9-AF49-A4D6-17DB2DDBBE16}"/>
              </a:ext>
            </a:extLst>
          </p:cNvPr>
          <p:cNvSpPr txBox="1"/>
          <p:nvPr/>
        </p:nvSpPr>
        <p:spPr>
          <a:xfrm>
            <a:off x="3651052" y="3657165"/>
            <a:ext cx="11214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spcAft>
                <a:spcPts val="1500"/>
              </a:spcAft>
              <a:defRPr/>
            </a:pPr>
            <a:r>
              <a:rPr lang="ru-RU" sz="105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="" xmlns:a16="http://schemas.microsoft.com/office/drawing/2014/main" id="{F5B2D792-5DB7-FA43-A8FA-D615F65C6642}"/>
              </a:ext>
            </a:extLst>
          </p:cNvPr>
          <p:cNvSpPr/>
          <p:nvPr/>
        </p:nvSpPr>
        <p:spPr>
          <a:xfrm>
            <a:off x="1" y="6538594"/>
            <a:ext cx="42236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18" name="Rectangle 8">
            <a:extLst>
              <a:ext uri="{FF2B5EF4-FFF2-40B4-BE49-F238E27FC236}">
                <a16:creationId xmlns="" xmlns:a16="http://schemas.microsoft.com/office/drawing/2014/main" id="{BA377579-06B1-D041-8926-1C7B585C9DAE}"/>
              </a:ext>
            </a:extLst>
          </p:cNvPr>
          <p:cNvSpPr/>
          <p:nvPr/>
        </p:nvSpPr>
        <p:spPr>
          <a:xfrm>
            <a:off x="2901547" y="6530173"/>
            <a:ext cx="624245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 dirty="0"/>
          </a:p>
        </p:txBody>
      </p:sp>
      <p:sp>
        <p:nvSpPr>
          <p:cNvPr id="23" name="Rectangle 9">
            <a:extLst>
              <a:ext uri="{FF2B5EF4-FFF2-40B4-BE49-F238E27FC236}">
                <a16:creationId xmlns="" xmlns:a16="http://schemas.microsoft.com/office/drawing/2014/main" id="{351C3735-2F95-254C-B719-03ED3F35FAA0}"/>
              </a:ext>
            </a:extLst>
          </p:cNvPr>
          <p:cNvSpPr/>
          <p:nvPr/>
        </p:nvSpPr>
        <p:spPr>
          <a:xfrm>
            <a:off x="0" y="204613"/>
            <a:ext cx="2369916" cy="303839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580DF18F-8D68-0E4B-A874-B52F1199872F}"/>
              </a:ext>
            </a:extLst>
          </p:cNvPr>
          <p:cNvSpPr txBox="1"/>
          <p:nvPr/>
        </p:nvSpPr>
        <p:spPr>
          <a:xfrm>
            <a:off x="548879" y="246886"/>
            <a:ext cx="1821037" cy="219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x-none" sz="825" spc="225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80" y="759125"/>
            <a:ext cx="8293196" cy="508878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1951352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CECFEF5-1D13-294B-9BDB-EFC15300D053}"/>
              </a:ext>
            </a:extLst>
          </p:cNvPr>
          <p:cNvSpPr txBox="1"/>
          <p:nvPr/>
        </p:nvSpPr>
        <p:spPr>
          <a:xfrm>
            <a:off x="2117005" y="2457056"/>
            <a:ext cx="4664805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5"/>
              </a:lnSpc>
            </a:pP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x-none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F5B2D792-5DB7-FA43-A8FA-D615F65C6642}"/>
              </a:ext>
            </a:extLst>
          </p:cNvPr>
          <p:cNvSpPr/>
          <p:nvPr/>
        </p:nvSpPr>
        <p:spPr>
          <a:xfrm>
            <a:off x="1" y="6538594"/>
            <a:ext cx="42236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BA377579-06B1-D041-8926-1C7B585C9DAE}"/>
              </a:ext>
            </a:extLst>
          </p:cNvPr>
          <p:cNvSpPr/>
          <p:nvPr/>
        </p:nvSpPr>
        <p:spPr>
          <a:xfrm>
            <a:off x="2901547" y="6530173"/>
            <a:ext cx="6242453" cy="82194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 dirty="0"/>
          </a:p>
        </p:txBody>
      </p:sp>
    </p:spTree>
    <p:extLst>
      <p:ext uri="{BB962C8B-B14F-4D97-AF65-F5344CB8AC3E}">
        <p14:creationId xmlns:p14="http://schemas.microsoft.com/office/powerpoint/2010/main" val="3433701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1493</TotalTime>
  <Words>207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Стуконог Кристина Андреевна</cp:lastModifiedBy>
  <cp:revision>27</cp:revision>
  <dcterms:created xsi:type="dcterms:W3CDTF">2022-03-05T17:17:13Z</dcterms:created>
  <dcterms:modified xsi:type="dcterms:W3CDTF">2023-12-20T04:34:10Z</dcterms:modified>
</cp:coreProperties>
</file>