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88"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2" r:id="rId27"/>
    <p:sldId id="283" r:id="rId28"/>
    <p:sldId id="284" r:id="rId29"/>
    <p:sldId id="285"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A7D8F-77CF-4A03-A2A6-EDB0CAE48747}" type="datetimeFigureOut">
              <a:rPr lang="ru-RU" smtClean="0"/>
              <a:t>21.11.2023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F56C03-50DA-4B86-9305-F41C366D1E5B}" type="slidenum">
              <a:rPr lang="ru-RU" smtClean="0"/>
              <a:t>‹#›</a:t>
            </a:fld>
            <a:endParaRPr lang="ru-RU"/>
          </a:p>
        </p:txBody>
      </p:sp>
    </p:spTree>
    <p:extLst>
      <p:ext uri="{BB962C8B-B14F-4D97-AF65-F5344CB8AC3E}">
        <p14:creationId xmlns:p14="http://schemas.microsoft.com/office/powerpoint/2010/main" val="2627852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10</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11</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12</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13</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14</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15</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16</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17</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18</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19</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20</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21</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22</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23</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24</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25</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26</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27</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28</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29</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3</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4</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5</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6</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7</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8</a:t>
            </a:fld>
            <a:endParaRPr lang="ru-RU"/>
          </a:p>
        </p:txBody>
      </p:sp>
    </p:spTree>
    <p:extLst>
      <p:ext uri="{BB962C8B-B14F-4D97-AF65-F5344CB8AC3E}">
        <p14:creationId xmlns:p14="http://schemas.microsoft.com/office/powerpoint/2010/main" val="3138754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0F56C03-50DA-4B86-9305-F41C366D1E5B}" type="slidenum">
              <a:rPr lang="ru-RU" smtClean="0"/>
              <a:t>9</a:t>
            </a:fld>
            <a:endParaRPr lang="ru-RU"/>
          </a:p>
        </p:txBody>
      </p:sp>
    </p:spTree>
    <p:extLst>
      <p:ext uri="{BB962C8B-B14F-4D97-AF65-F5344CB8AC3E}">
        <p14:creationId xmlns:p14="http://schemas.microsoft.com/office/powerpoint/2010/main" val="313875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669D793-C7FF-472E-BA62-762663227BDB}" type="datetimeFigureOut">
              <a:rPr lang="ru-RU" smtClean="0"/>
              <a:t>21.11.2023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390674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69D793-C7FF-472E-BA62-762663227BDB}" type="datetimeFigureOut">
              <a:rPr lang="ru-RU" smtClean="0"/>
              <a:t>21.11.2023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3332744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69D793-C7FF-472E-BA62-762663227BDB}" type="datetimeFigureOut">
              <a:rPr lang="ru-RU" smtClean="0"/>
              <a:t>21.11.2023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4100579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669D793-C7FF-472E-BA62-762663227BDB}" type="datetimeFigureOut">
              <a:rPr lang="ru-RU" smtClean="0"/>
              <a:t>21.11.2023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106105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669D793-C7FF-472E-BA62-762663227BDB}" type="datetimeFigureOut">
              <a:rPr lang="ru-RU" smtClean="0"/>
              <a:t>21.11.2023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36547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669D793-C7FF-472E-BA62-762663227BDB}" type="datetimeFigureOut">
              <a:rPr lang="ru-RU" smtClean="0"/>
              <a:t>21.11.2023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44364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669D793-C7FF-472E-BA62-762663227BDB}" type="datetimeFigureOut">
              <a:rPr lang="ru-RU" smtClean="0"/>
              <a:t>21.11.2023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416660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669D793-C7FF-472E-BA62-762663227BDB}" type="datetimeFigureOut">
              <a:rPr lang="ru-RU" smtClean="0"/>
              <a:t>21.11.2023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19815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69D793-C7FF-472E-BA62-762663227BDB}" type="datetimeFigureOut">
              <a:rPr lang="ru-RU" smtClean="0"/>
              <a:t>21.11.2023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387456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669D793-C7FF-472E-BA62-762663227BDB}" type="datetimeFigureOut">
              <a:rPr lang="ru-RU" smtClean="0"/>
              <a:t>21.11.2023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58094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669D793-C7FF-472E-BA62-762663227BDB}" type="datetimeFigureOut">
              <a:rPr lang="ru-RU" smtClean="0"/>
              <a:t>21.11.2023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4EDF4C-F1E3-4D34-A5D0-316A58BB6341}" type="slidenum">
              <a:rPr lang="ru-RU" smtClean="0"/>
              <a:t>‹#›</a:t>
            </a:fld>
            <a:endParaRPr lang="ru-RU"/>
          </a:p>
        </p:txBody>
      </p:sp>
    </p:spTree>
    <p:extLst>
      <p:ext uri="{BB962C8B-B14F-4D97-AF65-F5344CB8AC3E}">
        <p14:creationId xmlns:p14="http://schemas.microsoft.com/office/powerpoint/2010/main" val="130800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9D793-C7FF-472E-BA62-762663227BDB}" type="datetimeFigureOut">
              <a:rPr lang="ru-RU" smtClean="0"/>
              <a:t>21.11.2023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EDF4C-F1E3-4D34-A5D0-316A58BB6341}" type="slidenum">
              <a:rPr lang="ru-RU" smtClean="0"/>
              <a:t>‹#›</a:t>
            </a:fld>
            <a:endParaRPr lang="ru-RU"/>
          </a:p>
        </p:txBody>
      </p:sp>
    </p:spTree>
    <p:extLst>
      <p:ext uri="{BB962C8B-B14F-4D97-AF65-F5344CB8AC3E}">
        <p14:creationId xmlns:p14="http://schemas.microsoft.com/office/powerpoint/2010/main" val="40664083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1867" y="404664"/>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223224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ru-RU" dirty="0" smtClean="0">
                <a:solidFill>
                  <a:schemeClr val="tx1"/>
                </a:solidFill>
              </a:rPr>
              <a:t>Закон не обязывает коммерческие организации создавать комиссию и проводить расследование дисциплинарного проступка. Но если такое условие закрепляет локальный акт организации, то сделать это необходимо. Иначе суд отменит взыскание, потому что организация нарушила процедуру.</a:t>
            </a:r>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l"/>
            <a:r>
              <a:rPr lang="ru-RU" sz="3100" dirty="0" smtClean="0"/>
              <a:t>Когда нужно создавать дисциплинарную комиссию в организации</a:t>
            </a:r>
            <a:r>
              <a:rPr lang="ru-RU" sz="2000" dirty="0" smtClean="0"/>
              <a:t/>
            </a:r>
            <a:br>
              <a:rPr lang="ru-RU" sz="2000" dirty="0" smtClean="0"/>
            </a:br>
            <a:endParaRPr lang="ru-RU" sz="2000" dirty="0"/>
          </a:p>
        </p:txBody>
      </p:sp>
    </p:spTree>
    <p:extLst>
      <p:ext uri="{BB962C8B-B14F-4D97-AF65-F5344CB8AC3E}">
        <p14:creationId xmlns:p14="http://schemas.microsoft.com/office/powerpoint/2010/main" val="234934880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№10</a:t>
            </a: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76464"/>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ru-RU" sz="1700" dirty="0">
                <a:solidFill>
                  <a:schemeClr val="tx1"/>
                </a:solidFill>
              </a:rPr>
              <a:t>Грубое нарушение трудовых обязанностей — дисциплинарный проступок, за совершение которого работодатель вправе уволить сотрудника. Таких нарушений пять. Перечень закрытый, дополнить его работодатель не вправе (п. 6 ч. 1 ст. 81 ТК, п. 38 постановления Пленума Верховного суда от 17.03.2004 № 2).</a:t>
            </a:r>
          </a:p>
          <a:p>
            <a:pPr algn="just"/>
            <a:r>
              <a:rPr lang="ru-RU" sz="1700" dirty="0">
                <a:solidFill>
                  <a:schemeClr val="tx1"/>
                </a:solidFill>
              </a:rPr>
              <a:t>Виды грубых нарушений трудовых </a:t>
            </a:r>
            <a:r>
              <a:rPr lang="ru-RU" sz="1700" dirty="0" smtClean="0">
                <a:solidFill>
                  <a:schemeClr val="tx1"/>
                </a:solidFill>
              </a:rPr>
              <a:t>обязанностей</a:t>
            </a:r>
          </a:p>
          <a:p>
            <a:pPr algn="just"/>
            <a:endParaRPr lang="ru-RU" sz="1700" dirty="0">
              <a:solidFill>
                <a:schemeClr val="tx1"/>
              </a:solidFill>
            </a:endParaRPr>
          </a:p>
          <a:p>
            <a:pPr algn="just"/>
            <a:endParaRPr lang="ru-RU" sz="1700" dirty="0" smtClean="0">
              <a:solidFill>
                <a:schemeClr val="tx1"/>
              </a:solidFill>
            </a:endParaRPr>
          </a:p>
          <a:p>
            <a:pPr algn="just"/>
            <a:endParaRPr lang="ru-RU" sz="1700" dirty="0">
              <a:solidFill>
                <a:schemeClr val="tx1"/>
              </a:solidFill>
            </a:endParaRPr>
          </a:p>
          <a:p>
            <a:pPr algn="just"/>
            <a:endParaRPr lang="ru-RU" sz="1700" dirty="0" smtClean="0">
              <a:solidFill>
                <a:schemeClr val="tx1"/>
              </a:solidFill>
            </a:endParaRPr>
          </a:p>
          <a:p>
            <a:pPr algn="just"/>
            <a:endParaRPr lang="ru-RU" sz="1700" dirty="0">
              <a:solidFill>
                <a:schemeClr val="tx1"/>
              </a:solidFill>
            </a:endParaRPr>
          </a:p>
          <a:p>
            <a:pPr algn="just"/>
            <a:endParaRPr lang="ru-RU" sz="1700" dirty="0" smtClean="0">
              <a:solidFill>
                <a:schemeClr val="tx1"/>
              </a:solidFill>
            </a:endParaRPr>
          </a:p>
          <a:p>
            <a:pPr algn="just"/>
            <a:endParaRPr lang="ru-RU" sz="1700" dirty="0" smtClean="0">
              <a:solidFill>
                <a:schemeClr val="tx1"/>
              </a:solidFill>
            </a:endParaRPr>
          </a:p>
          <a:p>
            <a:pPr algn="just"/>
            <a:endParaRPr lang="ru-RU" sz="1700" dirty="0">
              <a:solidFill>
                <a:schemeClr val="tx1"/>
              </a:solidFill>
            </a:endParaRPr>
          </a:p>
          <a:p>
            <a:pPr algn="just"/>
            <a:r>
              <a:rPr lang="ru-RU" sz="1700" dirty="0" smtClean="0">
                <a:solidFill>
                  <a:schemeClr val="tx1"/>
                </a:solidFill>
              </a:rPr>
              <a:t>В </a:t>
            </a:r>
            <a:r>
              <a:rPr lang="ru-RU" sz="1700" dirty="0">
                <a:solidFill>
                  <a:schemeClr val="tx1"/>
                </a:solidFill>
              </a:rPr>
              <a:t>ООО «АМУРСТАЛЬ» разработан и утвержден Регламент рассмотрения грубых нарушений работниками своих трудовых обязанностей  (утв. 29.12.2021) (прогул и алкогольное, наркотическое или иное токсическое  опьянение) </a:t>
            </a:r>
          </a:p>
          <a:p>
            <a:pPr algn="just"/>
            <a:endParaRPr lang="ru-RU" sz="1700" dirty="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Что такое грубое нарушение трудовых обязанностей</a:t>
            </a: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539" y="4077072"/>
            <a:ext cx="6950822" cy="2135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312643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№11</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005064"/>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r>
              <a:rPr lang="ru-RU" sz="7200" dirty="0" smtClean="0">
                <a:solidFill>
                  <a:schemeClr val="tx1"/>
                </a:solidFill>
              </a:rPr>
              <a:t>Если работник совершил прогул, законодатель может применить к нему дисциплинарное взыскание, лишить стимулирующих выплат или никак не наказывать.</a:t>
            </a:r>
          </a:p>
          <a:p>
            <a:pPr algn="just"/>
            <a:endParaRPr lang="ru-RU" sz="7200" dirty="0" smtClean="0">
              <a:solidFill>
                <a:schemeClr val="tx1"/>
              </a:solidFill>
            </a:endParaRPr>
          </a:p>
          <a:p>
            <a:pPr algn="just"/>
            <a:r>
              <a:rPr lang="ru-RU" sz="7200" dirty="0" smtClean="0">
                <a:solidFill>
                  <a:schemeClr val="tx1"/>
                </a:solidFill>
              </a:rPr>
              <a:t>Закон не требует, чтобы работодатель обязательно наказывал сотрудника за прогул. Применение взыскания – это право, а не обязанность работодателя. Если работодатель считает, что поступок сотрудника не требует наказания, например прогул был вынужденным, то вправе не реагировать на прогул (ст. 192 ТК, апелляционное определение Свердловского областного суда от 24.11.2020 по делу № 33-15633/2020).</a:t>
            </a:r>
          </a:p>
          <a:p>
            <a:pPr algn="just"/>
            <a:endParaRPr lang="ru-RU" sz="7200" dirty="0" smtClean="0">
              <a:solidFill>
                <a:schemeClr val="tx1"/>
              </a:solidFill>
            </a:endParaRPr>
          </a:p>
          <a:p>
            <a:pPr algn="just"/>
            <a:r>
              <a:rPr lang="ru-RU" sz="7200" dirty="0" smtClean="0">
                <a:solidFill>
                  <a:schemeClr val="tx1"/>
                </a:solidFill>
              </a:rPr>
              <a:t>Если в организации действуют надбавки, выплаты, премии, которые работодатель установил сам, то он вправе лишить этих выплат сотрудника за прогул. Конкретные условия работодатель вправе установить самостоятельно. </a:t>
            </a:r>
          </a:p>
          <a:p>
            <a:pPr algn="just"/>
            <a:endParaRPr lang="ru-RU" dirty="0" smtClean="0">
              <a:solidFill>
                <a:schemeClr val="tx1"/>
              </a:solidFill>
            </a:endParaRPr>
          </a:p>
          <a:p>
            <a:pPr algn="just"/>
            <a:endParaRPr lang="ru-RU" dirty="0" smtClean="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Как может поступить работодатель при прогуле работника</a:t>
            </a:r>
          </a:p>
          <a:p>
            <a:pPr>
              <a:lnSpc>
                <a:spcPct val="115000"/>
              </a:lnSpc>
              <a:spcAft>
                <a:spcPts val="1000"/>
              </a:spcAft>
            </a:pPr>
            <a:r>
              <a:rPr lang="ru-RU" sz="2000" dirty="0">
                <a:ea typeface="Calibri"/>
                <a:cs typeface="Times New Roman"/>
              </a:rPr>
              <a:t> </a:t>
            </a:r>
          </a:p>
        </p:txBody>
      </p:sp>
    </p:spTree>
    <p:extLst>
      <p:ext uri="{BB962C8B-B14F-4D97-AF65-F5344CB8AC3E}">
        <p14:creationId xmlns:p14="http://schemas.microsoft.com/office/powerpoint/2010/main" val="297948350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№12</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324036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lnSpc>
                <a:spcPct val="115000"/>
              </a:lnSpc>
              <a:spcAft>
                <a:spcPts val="1000"/>
              </a:spcAft>
            </a:pPr>
            <a:r>
              <a:rPr lang="ru-RU" dirty="0">
                <a:solidFill>
                  <a:schemeClr val="tx1"/>
                </a:solidFill>
                <a:ea typeface="Calibri"/>
                <a:cs typeface="Times New Roman"/>
              </a:rPr>
              <a:t>Работодатель не обязан согласовывать с профсоюзом меру дисциплинарного взыскания, которую планирует применить. </a:t>
            </a:r>
            <a:endParaRPr lang="ru-RU" dirty="0" smtClean="0">
              <a:solidFill>
                <a:schemeClr val="tx1"/>
              </a:solidFill>
              <a:ea typeface="Calibri"/>
              <a:cs typeface="Times New Roman"/>
            </a:endParaRPr>
          </a:p>
          <a:p>
            <a:pPr algn="just">
              <a:lnSpc>
                <a:spcPct val="115000"/>
              </a:lnSpc>
              <a:spcAft>
                <a:spcPts val="1000"/>
              </a:spcAft>
            </a:pPr>
            <a:r>
              <a:rPr lang="ru-RU" dirty="0" smtClean="0">
                <a:solidFill>
                  <a:schemeClr val="tx1"/>
                </a:solidFill>
                <a:ea typeface="Calibri"/>
                <a:cs typeface="Times New Roman"/>
              </a:rPr>
              <a:t>Исключение </a:t>
            </a:r>
            <a:r>
              <a:rPr lang="ru-RU" dirty="0">
                <a:solidFill>
                  <a:schemeClr val="tx1"/>
                </a:solidFill>
                <a:ea typeface="Calibri"/>
                <a:cs typeface="Times New Roman"/>
              </a:rPr>
              <a:t>– ситуация, когда работодатель увольняет сотрудника – члена профсоюза за неоднократное неисполнение обязанностей. В этом случае перед взысканием необходимо учесть мнение профсоюза (ст. 371, 373 ТК).</a:t>
            </a:r>
          </a:p>
          <a:p>
            <a:pPr algn="just">
              <a:lnSpc>
                <a:spcPct val="115000"/>
              </a:lnSpc>
              <a:spcAft>
                <a:spcPts val="1000"/>
              </a:spcAft>
            </a:pPr>
            <a:r>
              <a:rPr lang="ru-RU" dirty="0">
                <a:solidFill>
                  <a:schemeClr val="tx1"/>
                </a:solidFill>
                <a:ea typeface="Calibri"/>
                <a:cs typeface="Times New Roman"/>
              </a:rPr>
              <a:t>Иной порядок вынесения выговора и замечания работодатель вправе установить в локальных актах организации.</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Обязан ли работодатель согласовать с профсоюзом меру дисциплинарного взыскания, которую применит за прогул</a:t>
            </a:r>
          </a:p>
        </p:txBody>
      </p:sp>
    </p:spTree>
    <p:extLst>
      <p:ext uri="{BB962C8B-B14F-4D97-AF65-F5344CB8AC3E}">
        <p14:creationId xmlns:p14="http://schemas.microsoft.com/office/powerpoint/2010/main" val="274906165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№13</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3456384"/>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ru-RU" dirty="0" smtClean="0">
                <a:solidFill>
                  <a:schemeClr val="tx1"/>
                </a:solidFill>
              </a:rPr>
              <a:t>Закон не запрещает применять разные виды дисциплинарного взыскания к сотрудникам, которые совершили одинаковые нарушения.</a:t>
            </a:r>
          </a:p>
          <a:p>
            <a:pPr algn="just"/>
            <a:endParaRPr lang="ru-RU" dirty="0" smtClean="0">
              <a:solidFill>
                <a:schemeClr val="tx1"/>
              </a:solidFill>
            </a:endParaRPr>
          </a:p>
          <a:p>
            <a:pPr algn="just"/>
            <a:r>
              <a:rPr lang="ru-RU" dirty="0" smtClean="0">
                <a:solidFill>
                  <a:schemeClr val="tx1"/>
                </a:solidFill>
              </a:rPr>
              <a:t>Чтобы определить меру взыскания за нарушение, работодатель должен учитывать тяжесть проступка, обстоятельства, при которых сотрудник его совершил, поведение сотрудника и его отношение к труду (ч. 5 ст. 192 ТК, п. 53 Постановления № 2).</a:t>
            </a:r>
          </a:p>
          <a:p>
            <a:pPr algn="just"/>
            <a:endParaRPr lang="ru-RU" dirty="0" smtClean="0">
              <a:solidFill>
                <a:schemeClr val="tx1"/>
              </a:solidFill>
            </a:endParaRPr>
          </a:p>
          <a:p>
            <a:pPr algn="just"/>
            <a:r>
              <a:rPr lang="ru-RU" dirty="0" smtClean="0">
                <a:solidFill>
                  <a:schemeClr val="tx1"/>
                </a:solidFill>
              </a:rPr>
              <a:t>Кроме того, работодатель вправе не наказывать сотрудников либо одного из них, приняв во внимание их личность, добросовестное отношение к работе. Применить дисциплинарное взыскание – это право, а не обязанность работодателя (ч. 1 ст. 192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Можно ли применить разные виды дисциплинарного взыскания к сотрудникам, которые совершили одинаковые нарушения</a:t>
            </a:r>
          </a:p>
        </p:txBody>
      </p:sp>
    </p:spTree>
    <p:extLst>
      <p:ext uri="{BB962C8B-B14F-4D97-AF65-F5344CB8AC3E}">
        <p14:creationId xmlns:p14="http://schemas.microsoft.com/office/powerpoint/2010/main" val="116584533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№14</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ru-RU" dirty="0" smtClean="0">
                <a:solidFill>
                  <a:schemeClr val="tx1"/>
                </a:solidFill>
              </a:rPr>
              <a:t>Работодатель вправе уволить сотрудника за прогул, если больничный покрывает не все дни его отсутствия. Перед этим работодатель обязан запросить у сотрудника объяснительную записку (ч. 1 ст. 193 ТК).</a:t>
            </a:r>
          </a:p>
          <a:p>
            <a:pPr algn="just"/>
            <a:endParaRPr lang="ru-RU" dirty="0" smtClean="0">
              <a:solidFill>
                <a:schemeClr val="tx1"/>
              </a:solidFill>
            </a:endParaRPr>
          </a:p>
          <a:p>
            <a:pPr algn="just"/>
            <a:r>
              <a:rPr lang="ru-RU" dirty="0" smtClean="0">
                <a:solidFill>
                  <a:schemeClr val="tx1"/>
                </a:solidFill>
              </a:rPr>
              <a:t>На основании объяснительной он решит, были ли причины отсутствия уважительными. Если нет, то нужно издать приказ об увольнении за дни прогула. Датой приказа о взыскании будет день, когда работодатель узнал о том, что сотрудника не было на работе по неуважительной причине, или более поздняя дата в пределах месяца (п. 34 Постановления Пленума Верховного Суда РФ от 17.03.2004 N 2 "О применении судами Российской Федерации Трудового кодекса Российской Федерации").</a:t>
            </a:r>
          </a:p>
          <a:p>
            <a:pPr algn="just"/>
            <a:endParaRPr lang="ru-RU" dirty="0" smtClean="0">
              <a:solidFill>
                <a:schemeClr val="tx1"/>
              </a:solidFill>
            </a:endParaRPr>
          </a:p>
          <a:p>
            <a:pPr algn="just"/>
            <a:endParaRPr lang="ru-RU" dirty="0">
              <a:solidFill>
                <a:schemeClr val="tx1"/>
              </a:solidFill>
            </a:endParaRPr>
          </a:p>
          <a:p>
            <a:pPr algn="just"/>
            <a:endParaRPr lang="ru-RU" dirty="0" smtClean="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Вправе ли работодатель уволить сотрудника за прогул, если больничный покрывает не все дни отсутствия </a:t>
            </a:r>
          </a:p>
        </p:txBody>
      </p:sp>
    </p:spTree>
    <p:extLst>
      <p:ext uri="{BB962C8B-B14F-4D97-AF65-F5344CB8AC3E}">
        <p14:creationId xmlns:p14="http://schemas.microsoft.com/office/powerpoint/2010/main" val="389456502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№15</a:t>
            </a: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ru-RU" dirty="0" smtClean="0">
                <a:solidFill>
                  <a:schemeClr val="tx1"/>
                </a:solidFill>
              </a:rPr>
              <a:t>Чтобы зафиксировать опоздание, нужно составить акт, докладную записку или решение комиссии. (ч. 1 ст. 192 ТК).</a:t>
            </a:r>
          </a:p>
          <a:p>
            <a:pPr algn="just"/>
            <a:endParaRPr lang="ru-RU" dirty="0" smtClean="0">
              <a:solidFill>
                <a:schemeClr val="tx1"/>
              </a:solidFill>
            </a:endParaRPr>
          </a:p>
          <a:p>
            <a:pPr algn="just"/>
            <a:r>
              <a:rPr lang="ru-RU" dirty="0" smtClean="0">
                <a:solidFill>
                  <a:schemeClr val="tx1"/>
                </a:solidFill>
              </a:rPr>
              <a:t>Рекомендуем указать в фиксирующем документе неблагоприятные последствия, вызванные опозданием. </a:t>
            </a:r>
          </a:p>
          <a:p>
            <a:pPr algn="just"/>
            <a:endParaRPr lang="ru-RU" dirty="0" smtClean="0">
              <a:solidFill>
                <a:schemeClr val="tx1"/>
              </a:solidFill>
            </a:endParaRPr>
          </a:p>
          <a:p>
            <a:pPr algn="just"/>
            <a:r>
              <a:rPr lang="ru-RU" dirty="0" smtClean="0">
                <a:solidFill>
                  <a:schemeClr val="tx1"/>
                </a:solidFill>
              </a:rPr>
              <a:t>Подтвердить опоздание работника помогут данные системы электронного входа-выхода (СКУД) и записи с камер видеонаблюдения. </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Как зафиксировать опоздание сотрудника</a:t>
            </a:r>
          </a:p>
        </p:txBody>
      </p:sp>
    </p:spTree>
    <p:extLst>
      <p:ext uri="{BB962C8B-B14F-4D97-AF65-F5344CB8AC3E}">
        <p14:creationId xmlns:p14="http://schemas.microsoft.com/office/powerpoint/2010/main" val="185132111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№16</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r>
              <a:rPr lang="ru-RU" dirty="0" smtClean="0">
                <a:solidFill>
                  <a:schemeClr val="tx1"/>
                </a:solidFill>
              </a:rPr>
              <a:t>Чтобы зафиксировать опоздание, нужно составить акт по </a:t>
            </a:r>
            <a:r>
              <a:rPr lang="ru-RU" dirty="0">
                <a:solidFill>
                  <a:schemeClr val="tx1"/>
                </a:solidFill>
              </a:rPr>
              <a:t>утвержденной  в Положении по обеспечению режима контроля доступа и сохранности ТМЦ форме, либо в соответствии с СТП 14 «Организация делопроизводства на предприятии и в структурных подразделениях</a:t>
            </a:r>
            <a:r>
              <a:rPr lang="ru-RU" dirty="0" smtClean="0">
                <a:solidFill>
                  <a:schemeClr val="tx1"/>
                </a:solidFill>
              </a:rPr>
              <a:t>». Оформить акт можно в любой день невыхода работника. Дополнительно подтвердить проступок можно докладной запиской, решением комиссии, также данные системы СКУД.</a:t>
            </a:r>
          </a:p>
          <a:p>
            <a:pPr algn="just"/>
            <a:endParaRPr lang="ru-RU" dirty="0" smtClean="0">
              <a:solidFill>
                <a:schemeClr val="tx1"/>
              </a:solidFill>
            </a:endParaRPr>
          </a:p>
          <a:p>
            <a:pPr algn="just"/>
            <a:r>
              <a:rPr lang="ru-RU" dirty="0" smtClean="0">
                <a:solidFill>
                  <a:schemeClr val="tx1"/>
                </a:solidFill>
              </a:rPr>
              <a:t>Отсутствие работника нужно зафиксировать и в табеле учета рабочего времени отметкой «неявка по невыясненным причинам». Подтвердить прогул работника помогут свидетельские показания. Подписи свидетелей можно поставить в фиксирующем акте. </a:t>
            </a:r>
          </a:p>
          <a:p>
            <a:pPr algn="just"/>
            <a:endParaRPr lang="ru-RU" dirty="0" smtClean="0">
              <a:solidFill>
                <a:schemeClr val="tx1"/>
              </a:solidFill>
            </a:endParaRPr>
          </a:p>
          <a:p>
            <a:pPr algn="just"/>
            <a:r>
              <a:rPr lang="ru-RU" dirty="0">
                <a:solidFill>
                  <a:schemeClr val="tx1"/>
                </a:solidFill>
              </a:rPr>
              <a:t>В ООО «АМУРСТАЛЬ» разработан и утвержден Регламент рассмотрения грубых нарушений работниками своих трудовых обязанностей  (утв. 29.12.2021) (прогул и алкогольное, наркотическое или иное токсическое  опьянение) </a:t>
            </a:r>
          </a:p>
          <a:p>
            <a:pPr algn="just"/>
            <a:endParaRPr lang="ru-RU" dirty="0" smtClean="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Как зафиксировать прогул</a:t>
            </a:r>
          </a:p>
        </p:txBody>
      </p:sp>
    </p:spTree>
    <p:extLst>
      <p:ext uri="{BB962C8B-B14F-4D97-AF65-F5344CB8AC3E}">
        <p14:creationId xmlns:p14="http://schemas.microsoft.com/office/powerpoint/2010/main" val="361087474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№17</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ru-RU" dirty="0" smtClean="0">
                <a:solidFill>
                  <a:schemeClr val="tx1"/>
                </a:solidFill>
              </a:rPr>
              <a:t>Чтобы зафиксировать факт алкогольного опьянения на работе, нужно составить акт </a:t>
            </a:r>
            <a:r>
              <a:rPr lang="ru-RU" dirty="0">
                <a:solidFill>
                  <a:schemeClr val="tx1"/>
                </a:solidFill>
              </a:rPr>
              <a:t>по утвержденной  в Положении по обеспечению режима контроля доступа и сохранности ТМЦ </a:t>
            </a:r>
            <a:r>
              <a:rPr lang="ru-RU" dirty="0" smtClean="0">
                <a:solidFill>
                  <a:schemeClr val="tx1"/>
                </a:solidFill>
              </a:rPr>
              <a:t>форме.</a:t>
            </a:r>
          </a:p>
          <a:p>
            <a:pPr algn="just"/>
            <a:r>
              <a:rPr lang="ru-RU" dirty="0" smtClean="0">
                <a:solidFill>
                  <a:schemeClr val="tx1"/>
                </a:solidFill>
              </a:rPr>
              <a:t>В акте нужно зафиксировать, что работник был пьян в рабочее время на рабочем месте либо на территории, где он должен был выполнять свои обязанности. </a:t>
            </a:r>
          </a:p>
          <a:p>
            <a:pPr algn="just"/>
            <a:r>
              <a:rPr lang="ru-RU" dirty="0" smtClean="0">
                <a:solidFill>
                  <a:schemeClr val="tx1"/>
                </a:solidFill>
              </a:rPr>
              <a:t>После этого нужно предложить работнику пройти медицинское освидетельствование, чтобы получить заключение. Оно подтвердит вину работника (п. 42 постановления Пленума Верховного суда от 17.03.2004 № 2, подп. «б» п. 6 ч. 1 ст. 81 ТК).</a:t>
            </a:r>
          </a:p>
          <a:p>
            <a:pPr algn="just"/>
            <a:endParaRPr lang="ru-RU" dirty="0" smtClean="0">
              <a:solidFill>
                <a:schemeClr val="tx1"/>
              </a:solidFill>
            </a:endParaRPr>
          </a:p>
          <a:p>
            <a:pPr algn="just"/>
            <a:r>
              <a:rPr lang="ru-RU" dirty="0">
                <a:solidFill>
                  <a:schemeClr val="tx1"/>
                </a:solidFill>
              </a:rPr>
              <a:t>В ООО «АМУРСТАЛЬ» разработан и утвержден Регламент рассмотрения грубых нарушений работниками своих трудовых обязанностей  (утв. 29.12.2021) (прогул и алкогольное, наркотическое или иное токсическое  опьянение) </a:t>
            </a:r>
          </a:p>
          <a:p>
            <a:pPr algn="just"/>
            <a:endParaRPr lang="ru-RU" dirty="0" smtClean="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ru-RU" sz="2000" dirty="0"/>
              <a:t>Как зафиксировать алкогольное опьянение сотрудника</a:t>
            </a:r>
          </a:p>
        </p:txBody>
      </p:sp>
    </p:spTree>
    <p:extLst>
      <p:ext uri="{BB962C8B-B14F-4D97-AF65-F5344CB8AC3E}">
        <p14:creationId xmlns:p14="http://schemas.microsoft.com/office/powerpoint/2010/main" val="333046797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№18</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2232248"/>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ru-RU" dirty="0" smtClean="0">
                <a:solidFill>
                  <a:schemeClr val="tx1"/>
                </a:solidFill>
              </a:rPr>
              <a:t>Закон не обязывает коммерческие организации создавать комиссию и проводить расследование прогула, чтобы уволить сотрудника. </a:t>
            </a:r>
          </a:p>
          <a:p>
            <a:pPr algn="just"/>
            <a:endParaRPr lang="ru-RU" dirty="0" smtClean="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Нужно ли создавать дисциплинарную комиссию, чтобы уволить работника за прогул</a:t>
            </a:r>
          </a:p>
        </p:txBody>
      </p:sp>
    </p:spTree>
    <p:extLst>
      <p:ext uri="{BB962C8B-B14F-4D97-AF65-F5344CB8AC3E}">
        <p14:creationId xmlns:p14="http://schemas.microsoft.com/office/powerpoint/2010/main" val="387190307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№19</a:t>
            </a: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3024336"/>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just"/>
            <a:r>
              <a:rPr lang="ru-RU" dirty="0" smtClean="0">
                <a:solidFill>
                  <a:schemeClr val="tx1"/>
                </a:solidFill>
              </a:rPr>
              <a:t>Если работник откажется дать или не представит объяснений, нужно составить акт об отказе от дачи объяснений. </a:t>
            </a:r>
            <a:r>
              <a:rPr lang="ru-RU" b="1" dirty="0" smtClean="0">
                <a:solidFill>
                  <a:schemeClr val="tx1"/>
                </a:solidFill>
              </a:rPr>
              <a:t>На представление объяснений нужно дать минимум два рабочих дня.</a:t>
            </a:r>
          </a:p>
          <a:p>
            <a:pPr algn="just"/>
            <a:endParaRPr lang="ru-RU" dirty="0" smtClean="0">
              <a:solidFill>
                <a:schemeClr val="tx1"/>
              </a:solidFill>
            </a:endParaRPr>
          </a:p>
          <a:p>
            <a:pPr algn="just"/>
            <a:r>
              <a:rPr lang="ru-RU" dirty="0" smtClean="0">
                <a:solidFill>
                  <a:schemeClr val="tx1"/>
                </a:solidFill>
              </a:rPr>
              <a:t>Составлять акт об отказе от дачи объяснений до истечения двух рабочих дней со дня требования нельзя. </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Что делать, если работник не пишет объяснительную за опоздание</a:t>
            </a:r>
          </a:p>
        </p:txBody>
      </p:sp>
    </p:spTree>
    <p:extLst>
      <p:ext uri="{BB962C8B-B14F-4D97-AF65-F5344CB8AC3E}">
        <p14:creationId xmlns:p14="http://schemas.microsoft.com/office/powerpoint/2010/main" val="153731484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4"/>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2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a:t>
            </a:r>
            <a:r>
              <a:rPr lang="ru-RU"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223224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ru-RU" dirty="0" smtClean="0">
                <a:solidFill>
                  <a:schemeClr val="tx1"/>
                </a:solidFill>
              </a:rPr>
              <a:t>Лишить работника премии можно, если она не является обязательной выплатой. То есть из трудового договора или локального акта о премировании следует, что выплата премии — это право, а не обязанность работодателя.</a:t>
            </a:r>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l"/>
            <a:r>
              <a:rPr lang="ru-RU" sz="3100" dirty="0" smtClean="0"/>
              <a:t>Можно ли лишить премии работника, который вышел на работу в состоянии алкогольного опьянения</a:t>
            </a:r>
            <a:r>
              <a:rPr lang="ru-RU" sz="2000" dirty="0" smtClean="0"/>
              <a:t/>
            </a:r>
            <a:br>
              <a:rPr lang="ru-RU" sz="2000" dirty="0" smtClean="0"/>
            </a:br>
            <a:endParaRPr lang="ru-RU" sz="2000" dirty="0"/>
          </a:p>
        </p:txBody>
      </p:sp>
    </p:spTree>
    <p:extLst>
      <p:ext uri="{BB962C8B-B14F-4D97-AF65-F5344CB8AC3E}">
        <p14:creationId xmlns:p14="http://schemas.microsoft.com/office/powerpoint/2010/main" val="181526415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№20</a:t>
            </a: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ru-RU" dirty="0" smtClean="0">
                <a:solidFill>
                  <a:schemeClr val="tx1"/>
                </a:solidFill>
              </a:rPr>
              <a:t>Закон не устанавливает срок для фиксации дисциплинарного проступка актом. Но нужно помнить, что применить взыскание </a:t>
            </a:r>
            <a:r>
              <a:rPr lang="ru-RU" b="1" dirty="0" smtClean="0">
                <a:solidFill>
                  <a:schemeClr val="tx1"/>
                </a:solidFill>
              </a:rPr>
              <a:t>работодатель вправе в течение месяца со дня обнаружения проступка </a:t>
            </a:r>
            <a:r>
              <a:rPr lang="ru-RU" dirty="0" smtClean="0">
                <a:solidFill>
                  <a:schemeClr val="tx1"/>
                </a:solidFill>
              </a:rPr>
              <a:t>и не позднее шести месяцев со дня  его совершения.</a:t>
            </a:r>
          </a:p>
          <a:p>
            <a:pPr algn="just"/>
            <a:r>
              <a:rPr lang="ru-RU" dirty="0" smtClean="0">
                <a:solidFill>
                  <a:schemeClr val="tx1"/>
                </a:solidFill>
              </a:rPr>
              <a:t>В этот период не входит время болезни и отпуска работника (ст.193 ТК РФ).</a:t>
            </a:r>
          </a:p>
          <a:p>
            <a:pPr algn="just"/>
            <a:r>
              <a:rPr lang="ru-RU" dirty="0" smtClean="0">
                <a:solidFill>
                  <a:schemeClr val="tx1"/>
                </a:solidFill>
              </a:rPr>
              <a:t>Днем обнаружения проступка считается день, когда о нем узнал непосредственный руководитель работника (п. 34 постановления Пленума Верховного суда от 17.03.2004 № 2).</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В какой срок нужно составить акт фиксации дисциплинарного проступка</a:t>
            </a:r>
          </a:p>
        </p:txBody>
      </p:sp>
    </p:spTree>
    <p:extLst>
      <p:ext uri="{BB962C8B-B14F-4D97-AF65-F5344CB8AC3E}">
        <p14:creationId xmlns:p14="http://schemas.microsoft.com/office/powerpoint/2010/main" val="180006637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№21</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endParaRPr lang="ru-RU" dirty="0" smtClean="0">
              <a:solidFill>
                <a:schemeClr val="tx1"/>
              </a:solidFill>
            </a:endParaRPr>
          </a:p>
          <a:p>
            <a:pPr algn="just"/>
            <a:endParaRPr lang="ru-RU" dirty="0">
              <a:solidFill>
                <a:schemeClr val="tx1"/>
              </a:solidFill>
            </a:endParaRPr>
          </a:p>
          <a:p>
            <a:pPr algn="just"/>
            <a:r>
              <a:rPr lang="ru-RU" dirty="0">
                <a:solidFill>
                  <a:schemeClr val="tx1"/>
                </a:solidFill>
              </a:rPr>
              <a:t>Чтобы привлечь работника к дисциплинарной ответственности за опоздание или прогул, сначала нужно проверить состав нарушения, зафиксировать опоздание/прогул и истребовать объяснения работника. Затем необходимо оформить приказ о наложении дисциплинарного взыскания за прогул или опоздание.</a:t>
            </a:r>
          </a:p>
          <a:p>
            <a:pPr algn="just"/>
            <a:endParaRPr lang="ru-RU" dirty="0">
              <a:solidFill>
                <a:schemeClr val="tx1"/>
              </a:solidFill>
            </a:endParaRPr>
          </a:p>
          <a:p>
            <a:pPr algn="just"/>
            <a:endParaRPr lang="ru-RU" dirty="0">
              <a:solidFill>
                <a:schemeClr val="tx1"/>
              </a:solidFill>
            </a:endParaRPr>
          </a:p>
          <a:p>
            <a:pPr algn="just"/>
            <a:r>
              <a:rPr lang="ru-RU" dirty="0" smtClean="0">
                <a:solidFill>
                  <a:schemeClr val="tx1"/>
                </a:solidFill>
              </a:rPr>
              <a:t>Дисциплинарное </a:t>
            </a:r>
            <a:r>
              <a:rPr lang="ru-RU" dirty="0">
                <a:solidFill>
                  <a:schemeClr val="tx1"/>
                </a:solidFill>
              </a:rPr>
              <a:t>взыскание </a:t>
            </a:r>
            <a:r>
              <a:rPr lang="ru-RU" dirty="0" smtClean="0">
                <a:solidFill>
                  <a:schemeClr val="tx1"/>
                </a:solidFill>
              </a:rPr>
              <a:t>можно применить  </a:t>
            </a:r>
            <a:r>
              <a:rPr lang="ru-RU" dirty="0">
                <a:solidFill>
                  <a:schemeClr val="tx1"/>
                </a:solidFill>
              </a:rPr>
              <a:t>не позднее одного месяца со дня обнаружения проступка, не считая времени болезни работника, пребывания его в </a:t>
            </a:r>
            <a:r>
              <a:rPr lang="ru-RU" dirty="0" smtClean="0">
                <a:solidFill>
                  <a:schemeClr val="tx1"/>
                </a:solidFill>
              </a:rPr>
              <a:t>отпуске и не позднее шести месяцев со дня совершения проступка (</a:t>
            </a:r>
            <a:r>
              <a:rPr lang="ru-RU" dirty="0">
                <a:solidFill>
                  <a:schemeClr val="tx1"/>
                </a:solidFill>
              </a:rPr>
              <a:t>ст. 193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Как привлечь работника к дисциплинарной ответственности за опоздание или прогул</a:t>
            </a:r>
          </a:p>
        </p:txBody>
      </p:sp>
    </p:spTree>
    <p:extLst>
      <p:ext uri="{BB962C8B-B14F-4D97-AF65-F5344CB8AC3E}">
        <p14:creationId xmlns:p14="http://schemas.microsoft.com/office/powerpoint/2010/main" val="529800"/>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4"/>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№22</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ru-RU" dirty="0">
                <a:solidFill>
                  <a:schemeClr val="tx1"/>
                </a:solidFill>
              </a:rPr>
              <a:t>Чтобы объявить сотруднику выговор за невыполнение плановых показателей, нужно проверить состав нарушения. В том числе выяснить, ознакомлен ли работник с планом </a:t>
            </a:r>
            <a:r>
              <a:rPr lang="ru-RU" dirty="0" smtClean="0">
                <a:solidFill>
                  <a:schemeClr val="tx1"/>
                </a:solidFill>
              </a:rPr>
              <a:t>показателей (положением об оплате труда и премировании) </a:t>
            </a:r>
            <a:r>
              <a:rPr lang="ru-RU" dirty="0">
                <a:solidFill>
                  <a:schemeClr val="tx1"/>
                </a:solidFill>
              </a:rPr>
              <a:t>и входит ли исполнение плана в его должностные обязанности. Если да, то необходимо зафиксировать проступок и истребовать объяснения работника. Затем нужно правильно оформить выговор.</a:t>
            </a:r>
          </a:p>
          <a:p>
            <a:pPr algn="just"/>
            <a:endParaRPr lang="ru-RU" dirty="0">
              <a:solidFill>
                <a:schemeClr val="tx1"/>
              </a:solidFill>
            </a:endParaRPr>
          </a:p>
          <a:p>
            <a:pPr algn="just"/>
            <a:r>
              <a:rPr lang="ru-RU" dirty="0">
                <a:solidFill>
                  <a:schemeClr val="tx1"/>
                </a:solidFill>
              </a:rPr>
              <a:t>Выговор можно объявить в течение месяца со дня обнаружения проступка и не позднее шести месяцев со дня совершения (ст. 193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Как объявить выговор за невыполнение плановых показателей</a:t>
            </a:r>
          </a:p>
        </p:txBody>
      </p:sp>
    </p:spTree>
    <p:extLst>
      <p:ext uri="{BB962C8B-B14F-4D97-AF65-F5344CB8AC3E}">
        <p14:creationId xmlns:p14="http://schemas.microsoft.com/office/powerpoint/2010/main" val="281122713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№23</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ru-RU" dirty="0">
                <a:solidFill>
                  <a:schemeClr val="tx1"/>
                </a:solidFill>
              </a:rPr>
              <a:t>Если сотрудник находится под домашним арестом, работодатель должен отражать время его отсутствия в табеле учета рабочего времени буквенным обозначением «НБ». </a:t>
            </a:r>
            <a:endParaRPr lang="ru-RU" dirty="0" smtClean="0">
              <a:solidFill>
                <a:schemeClr val="tx1"/>
              </a:solidFill>
            </a:endParaRPr>
          </a:p>
          <a:p>
            <a:pPr algn="just"/>
            <a:r>
              <a:rPr lang="ru-RU" dirty="0" smtClean="0">
                <a:solidFill>
                  <a:schemeClr val="tx1"/>
                </a:solidFill>
              </a:rPr>
              <a:t>Зарплату </a:t>
            </a:r>
            <a:r>
              <a:rPr lang="ru-RU" dirty="0">
                <a:solidFill>
                  <a:schemeClr val="tx1"/>
                </a:solidFill>
              </a:rPr>
              <a:t>и пособия за время ареста платить не нужно. </a:t>
            </a:r>
            <a:endParaRPr lang="ru-RU" dirty="0" smtClean="0">
              <a:solidFill>
                <a:schemeClr val="tx1"/>
              </a:solidFill>
            </a:endParaRPr>
          </a:p>
          <a:p>
            <a:pPr algn="just"/>
            <a:endParaRPr lang="ru-RU" dirty="0">
              <a:solidFill>
                <a:schemeClr val="tx1"/>
              </a:solidFill>
            </a:endParaRPr>
          </a:p>
          <a:p>
            <a:pPr algn="just"/>
            <a:r>
              <a:rPr lang="ru-RU" dirty="0" smtClean="0">
                <a:solidFill>
                  <a:schemeClr val="tx1"/>
                </a:solidFill>
              </a:rPr>
              <a:t>Уволить </a:t>
            </a:r>
            <a:r>
              <a:rPr lang="ru-RU" dirty="0">
                <a:solidFill>
                  <a:schemeClr val="tx1"/>
                </a:solidFill>
              </a:rPr>
              <a:t>сотрудника за то, что он отсутствует на работе из-за ареста, нельзя, так как это не дисциплинарный проступок – нет вины сотрудника. Увольнение можно оформить только после того, как суд вынесет обвинительный приговор (п. 4 ч. 1 ст. 83 ТК-осуждение работника к наказанию, исключающему продолжение прежней работы, в соответствии с приговором суда, вступившим в законную силу). </a:t>
            </a: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Что делать, если работник отсутствует на работе по причине домашнего ареста, помещения в СИЗО, задержания</a:t>
            </a:r>
          </a:p>
        </p:txBody>
      </p:sp>
    </p:spTree>
    <p:extLst>
      <p:ext uri="{BB962C8B-B14F-4D97-AF65-F5344CB8AC3E}">
        <p14:creationId xmlns:p14="http://schemas.microsoft.com/office/powerpoint/2010/main" val="151430132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№24</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ru-RU" dirty="0">
                <a:solidFill>
                  <a:schemeClr val="tx1"/>
                </a:solidFill>
              </a:rPr>
              <a:t>Если сотрудник не ходит на работу без объяснения причин, нужно фиксировать неявки актами и отмечать в табеле рабочего времени. То, что работник не представил объяснение, нужно зафиксировать актом. Выбирать и оформлять взыскание нужно в общем порядке. Отказ работника подписывать акт о дисциплинарном взыскании также необходимо зафиксировать актом (письмо </a:t>
            </a:r>
            <a:r>
              <a:rPr lang="ru-RU" dirty="0" err="1">
                <a:solidFill>
                  <a:schemeClr val="tx1"/>
                </a:solidFill>
              </a:rPr>
              <a:t>Роструда</a:t>
            </a:r>
            <a:r>
              <a:rPr lang="ru-RU" dirty="0">
                <a:solidFill>
                  <a:schemeClr val="tx1"/>
                </a:solidFill>
              </a:rPr>
              <a:t> от 04.12.2020 № ПГ/56975-6-1).</a:t>
            </a: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Что делать, если сотрудник не ходит на работу длительное время, не выходит на связь и не дает объяснений</a:t>
            </a:r>
          </a:p>
        </p:txBody>
      </p:sp>
    </p:spTree>
    <p:extLst>
      <p:ext uri="{BB962C8B-B14F-4D97-AF65-F5344CB8AC3E}">
        <p14:creationId xmlns:p14="http://schemas.microsoft.com/office/powerpoint/2010/main" val="298486325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№25</a:t>
            </a: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ru-RU" dirty="0">
                <a:solidFill>
                  <a:schemeClr val="tx1"/>
                </a:solidFill>
              </a:rPr>
              <a:t>Привлечь к дисциплинарной ответственности работника, который не подписывал должностную инструкцию, можно, если он нарушил условия трудового договора или других локальных актов организации.</a:t>
            </a:r>
          </a:p>
          <a:p>
            <a:pPr algn="just"/>
            <a:r>
              <a:rPr lang="ru-RU" dirty="0">
                <a:solidFill>
                  <a:schemeClr val="tx1"/>
                </a:solidFill>
              </a:rPr>
              <a:t>Дисциплинарный проступок  это нарушение трудовых обязанностей, которые работодатель возложил на работника. Значит, работника нельзя подвергнуть взысканию, если он не выполнил обязанность, которой нет в его трудовом договоре, должностной инструкции или локальных актах организации. </a:t>
            </a:r>
            <a:endParaRPr lang="ru-RU" dirty="0" smtClean="0">
              <a:solidFill>
                <a:schemeClr val="tx1"/>
              </a:solidFill>
            </a:endParaRPr>
          </a:p>
          <a:p>
            <a:pPr algn="just"/>
            <a:r>
              <a:rPr lang="ru-RU" dirty="0" smtClean="0">
                <a:solidFill>
                  <a:schemeClr val="tx1"/>
                </a:solidFill>
              </a:rPr>
              <a:t>Работодатель </a:t>
            </a:r>
            <a:r>
              <a:rPr lang="ru-RU" dirty="0">
                <a:solidFill>
                  <a:schemeClr val="tx1"/>
                </a:solidFill>
              </a:rPr>
              <a:t>обязан ознакомить с ними работника надлежащим </a:t>
            </a:r>
            <a:r>
              <a:rPr lang="ru-RU" dirty="0" smtClean="0">
                <a:solidFill>
                  <a:schemeClr val="tx1"/>
                </a:solidFill>
              </a:rPr>
              <a:t>образом.</a:t>
            </a:r>
            <a:endParaRPr lang="ru-RU" dirty="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Можно ли привлечь к дисциплинарной ответственности работника, который не подписывал должностную инструкцию</a:t>
            </a:r>
          </a:p>
        </p:txBody>
      </p:sp>
    </p:spTree>
    <p:extLst>
      <p:ext uri="{BB962C8B-B14F-4D97-AF65-F5344CB8AC3E}">
        <p14:creationId xmlns:p14="http://schemas.microsoft.com/office/powerpoint/2010/main" val="361955730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№26</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r>
              <a:rPr lang="ru-RU" dirty="0">
                <a:solidFill>
                  <a:schemeClr val="tx1"/>
                </a:solidFill>
              </a:rPr>
              <a:t>Сотрудник не вправе заниматься личными делами в рабочее время. Он должен выполнять свою трудовую функцию. За занятие посторонними вещами в рабочее время его можно привлечь к дисциплинарной ответственности. Так, суд признал правомерным вынесение выговора за использование интернета в личных целях (определение Второго кассационного суда общей юрисдикции от 13.02.2020 по делу № 88-2943/2020).</a:t>
            </a:r>
          </a:p>
          <a:p>
            <a:pPr algn="just"/>
            <a:endParaRPr lang="ru-RU" dirty="0">
              <a:solidFill>
                <a:schemeClr val="tx1"/>
              </a:solidFill>
            </a:endParaRPr>
          </a:p>
          <a:p>
            <a:pPr algn="just"/>
            <a:r>
              <a:rPr lang="ru-RU" dirty="0">
                <a:solidFill>
                  <a:schemeClr val="tx1"/>
                </a:solidFill>
              </a:rPr>
              <a:t>Чтобы зафиксировать игры в рабочее время, серфинг в интернете или </a:t>
            </a:r>
            <a:r>
              <a:rPr lang="ru-RU" dirty="0" err="1">
                <a:solidFill>
                  <a:schemeClr val="tx1"/>
                </a:solidFill>
              </a:rPr>
              <a:t>соцсетях</a:t>
            </a:r>
            <a:r>
              <a:rPr lang="ru-RU" dirty="0">
                <a:solidFill>
                  <a:schemeClr val="tx1"/>
                </a:solidFill>
              </a:rPr>
              <a:t>, нужно собрать доказательства. Это могут быть отчеты отдела ИТ о мониторинге компьютера сотрудника, записи видеокамер, показания свидетелей, докладные непосредственного руководителя. На их основании нужно составить акт о дисциплинарном проступке </a:t>
            </a:r>
            <a:r>
              <a:rPr lang="ru-RU" dirty="0" smtClean="0">
                <a:solidFill>
                  <a:schemeClr val="tx1"/>
                </a:solidFill>
              </a:rPr>
              <a:t>в </a:t>
            </a:r>
            <a:r>
              <a:rPr lang="ru-RU" dirty="0">
                <a:solidFill>
                  <a:schemeClr val="tx1"/>
                </a:solidFill>
              </a:rPr>
              <a:t>соответствии с СТП 14 . Все собранные документы необходимо приложить к акту (ч. 1 ст. 192 ТК).</a:t>
            </a:r>
          </a:p>
          <a:p>
            <a:pPr algn="just"/>
            <a:endParaRPr lang="ru-RU" dirty="0">
              <a:solidFill>
                <a:schemeClr val="tx1"/>
              </a:solidFill>
            </a:endParaRPr>
          </a:p>
          <a:p>
            <a:pPr algn="just"/>
            <a:r>
              <a:rPr lang="ru-RU" dirty="0">
                <a:solidFill>
                  <a:schemeClr val="tx1"/>
                </a:solidFill>
              </a:rPr>
              <a:t>За проступок работодатель вправе назначить сотруднику взыскание. Оформить это необходимо приказом о применении дисциплинарного взыскания.</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Как зафиксировать, что работник играет в игры в рабочее время</a:t>
            </a:r>
          </a:p>
        </p:txBody>
      </p:sp>
    </p:spTree>
    <p:extLst>
      <p:ext uri="{BB962C8B-B14F-4D97-AF65-F5344CB8AC3E}">
        <p14:creationId xmlns:p14="http://schemas.microsoft.com/office/powerpoint/2010/main" val="93720296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№27</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ru-RU" dirty="0">
                <a:solidFill>
                  <a:schemeClr val="tx1"/>
                </a:solidFill>
              </a:rPr>
              <a:t>Сотрудника можно привлечь к дисциплинарной ответственности за нарушение ПДД, если обязанность их соблюдать есть в его должностной инструкции или трудовом договоре. Причем необязательно, чтобы сотрудника уполномоченные органы привлекли к административной ответственности, достаточно самого факта нарушения (определение Девятого кассационного суда общей юрисдикции от 23.12.2021 № 88-10866/2021 по делу № 2-4776/2021).</a:t>
            </a:r>
          </a:p>
          <a:p>
            <a:pPr algn="just"/>
            <a:endParaRPr lang="ru-RU" dirty="0">
              <a:solidFill>
                <a:schemeClr val="tx1"/>
              </a:solidFill>
            </a:endParaRPr>
          </a:p>
          <a:p>
            <a:pPr algn="just"/>
            <a:r>
              <a:rPr lang="ru-RU" dirty="0">
                <a:solidFill>
                  <a:schemeClr val="tx1"/>
                </a:solidFill>
              </a:rPr>
              <a:t>Оформлять наложение дисциплинарного взыскания нужно в общем порядке. Основанием послужит постановление о привлечении к административной ответственности, судебный акт или внутренние документы организации, например докладная записка. Далее у сотрудника нужно истребовать объяснение, затем выбрать и оформить взыскание.</a:t>
            </a:r>
          </a:p>
          <a:p>
            <a:pPr algn="just"/>
            <a:endParaRPr lang="ru-RU" dirty="0">
              <a:solidFill>
                <a:schemeClr val="tx1"/>
              </a:solidFill>
            </a:endParaRP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Можно ли привлечь к дисциплинарной ответственности за нарушение правил дорожного движения </a:t>
            </a:r>
          </a:p>
        </p:txBody>
      </p:sp>
    </p:spTree>
    <p:extLst>
      <p:ext uri="{BB962C8B-B14F-4D97-AF65-F5344CB8AC3E}">
        <p14:creationId xmlns:p14="http://schemas.microsoft.com/office/powerpoint/2010/main" val="249175191"/>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№28</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r>
              <a:rPr lang="ru-RU" dirty="0">
                <a:solidFill>
                  <a:schemeClr val="tx1"/>
                </a:solidFill>
              </a:rPr>
              <a:t>За беспорядок на рабочем месте можно привлечь к дисциплинарной ответственности, если в должностной инструкции или трудовом договоре сотрудника есть обязанность содержать свое рабочее место в чистоте</a:t>
            </a:r>
            <a:r>
              <a:rPr lang="ru-RU" dirty="0" smtClean="0">
                <a:solidFill>
                  <a:schemeClr val="tx1"/>
                </a:solidFill>
              </a:rPr>
              <a:t>.</a:t>
            </a:r>
          </a:p>
          <a:p>
            <a:pPr algn="just"/>
            <a:endParaRPr lang="ru-RU" dirty="0" smtClean="0">
              <a:solidFill>
                <a:schemeClr val="tx1"/>
              </a:solidFill>
            </a:endParaRPr>
          </a:p>
          <a:p>
            <a:pPr algn="just"/>
            <a:r>
              <a:rPr lang="ru-RU" dirty="0" smtClean="0">
                <a:solidFill>
                  <a:schemeClr val="tx1"/>
                </a:solidFill>
              </a:rPr>
              <a:t>Суды </a:t>
            </a:r>
            <a:r>
              <a:rPr lang="ru-RU" dirty="0">
                <a:solidFill>
                  <a:schemeClr val="tx1"/>
                </a:solidFill>
              </a:rPr>
              <a:t>поддержали снижение премии из-за беспорядка на рабочем </a:t>
            </a:r>
            <a:r>
              <a:rPr lang="ru-RU" dirty="0" smtClean="0">
                <a:solidFill>
                  <a:schemeClr val="tx1"/>
                </a:solidFill>
              </a:rPr>
              <a:t>месте</a:t>
            </a:r>
          </a:p>
          <a:p>
            <a:pPr algn="just"/>
            <a:endParaRPr lang="ru-RU" dirty="0" smtClean="0">
              <a:solidFill>
                <a:schemeClr val="tx1"/>
              </a:solidFill>
            </a:endParaRPr>
          </a:p>
          <a:p>
            <a:pPr algn="just"/>
            <a:r>
              <a:rPr lang="ru-RU" dirty="0">
                <a:solidFill>
                  <a:schemeClr val="tx1"/>
                </a:solidFill>
              </a:rPr>
              <a:t>На сотрудника жаловались из-за плохого санитарного состояния его кабинета. Работодатель учел это при назначении квартальной премии — уменьшил ее на 20%. </a:t>
            </a:r>
          </a:p>
          <a:p>
            <a:pPr algn="just"/>
            <a:r>
              <a:rPr lang="ru-RU" dirty="0">
                <a:solidFill>
                  <a:schemeClr val="tx1"/>
                </a:solidFill>
              </a:rPr>
              <a:t>Содержать рабочее место в чистоте  упоминалась также среди обязанностей в должностной инструкции. Поскольку сотрудник этого не делал, были основания снизить премию.</a:t>
            </a:r>
          </a:p>
          <a:p>
            <a:pPr algn="just"/>
            <a:r>
              <a:rPr lang="ru-RU" dirty="0">
                <a:solidFill>
                  <a:schemeClr val="tx1"/>
                </a:solidFill>
              </a:rPr>
              <a:t>Суды отметили: начисление спорной выплаты ― право, а не обязанность работодателя. Вопрос о ее размере находится в его исключительной компетенции (определение Девятого кассационного суда общей юрисдикции от 03.08.2023 № 88-7163/2023 по делу № 2-4178/2022). </a:t>
            </a:r>
          </a:p>
          <a:p>
            <a:pPr algn="just"/>
            <a:endParaRPr lang="ru-RU" dirty="0">
              <a:solidFill>
                <a:schemeClr val="tx1"/>
              </a:solidFill>
            </a:endParaRPr>
          </a:p>
          <a:p>
            <a:pPr algn="l"/>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Можно ли привлечь к дисциплинарной ответственности за беспорядок на рабочем месте</a:t>
            </a:r>
          </a:p>
        </p:txBody>
      </p:sp>
    </p:spTree>
    <p:extLst>
      <p:ext uri="{BB962C8B-B14F-4D97-AF65-F5344CB8AC3E}">
        <p14:creationId xmlns:p14="http://schemas.microsoft.com/office/powerpoint/2010/main" val="19179281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a:t>
            </a:r>
            <a:r>
              <a:rPr lang="ru-RU" sz="3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29</a:t>
            </a: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r>
              <a:rPr lang="ru-RU" dirty="0">
                <a:solidFill>
                  <a:schemeClr val="tx1"/>
                </a:solidFill>
              </a:rPr>
              <a:t>Работодатель может применить к работнику дисциплинарное взыскание за невыполнение распоряжения руководителя. </a:t>
            </a:r>
            <a:endParaRPr lang="ru-RU" dirty="0" smtClean="0">
              <a:solidFill>
                <a:schemeClr val="tx1"/>
              </a:solidFill>
            </a:endParaRPr>
          </a:p>
          <a:p>
            <a:pPr algn="just"/>
            <a:r>
              <a:rPr lang="ru-RU" dirty="0" smtClean="0">
                <a:solidFill>
                  <a:schemeClr val="tx1"/>
                </a:solidFill>
              </a:rPr>
              <a:t>Для </a:t>
            </a:r>
            <a:r>
              <a:rPr lang="ru-RU" dirty="0">
                <a:solidFill>
                  <a:schemeClr val="tx1"/>
                </a:solidFill>
              </a:rPr>
              <a:t>этого нужно, чтобы:</a:t>
            </a:r>
          </a:p>
          <a:p>
            <a:pPr algn="just"/>
            <a:r>
              <a:rPr lang="ru-RU" dirty="0" smtClean="0">
                <a:solidFill>
                  <a:schemeClr val="tx1"/>
                </a:solidFill>
              </a:rPr>
              <a:t>- поручение </a:t>
            </a:r>
            <a:r>
              <a:rPr lang="ru-RU" dirty="0">
                <a:solidFill>
                  <a:schemeClr val="tx1"/>
                </a:solidFill>
              </a:rPr>
              <a:t>входило в круг должностных обязанностей работника, то есть отражалось в трудовом договоре или должностной инструкции;</a:t>
            </a:r>
          </a:p>
          <a:p>
            <a:pPr algn="just"/>
            <a:r>
              <a:rPr lang="ru-RU" dirty="0" smtClean="0">
                <a:solidFill>
                  <a:schemeClr val="tx1"/>
                </a:solidFill>
              </a:rPr>
              <a:t>- поручение </a:t>
            </a:r>
            <a:r>
              <a:rPr lang="ru-RU" dirty="0">
                <a:solidFill>
                  <a:schemeClr val="tx1"/>
                </a:solidFill>
              </a:rPr>
              <a:t>было доведено до сведения работника, а работник под подпись ознакомился с необходимостью выполнения поручения;</a:t>
            </a:r>
          </a:p>
          <a:p>
            <a:pPr algn="just"/>
            <a:r>
              <a:rPr lang="ru-RU" dirty="0" smtClean="0">
                <a:solidFill>
                  <a:schemeClr val="tx1"/>
                </a:solidFill>
              </a:rPr>
              <a:t>- истек </a:t>
            </a:r>
            <a:r>
              <a:rPr lang="ru-RU" dirty="0">
                <a:solidFill>
                  <a:schemeClr val="tx1"/>
                </a:solidFill>
              </a:rPr>
              <a:t>срок выполнения поручения и при этом сам срок разумен и достаточен для выполнения подобного поручения.</a:t>
            </a:r>
          </a:p>
          <a:p>
            <a:pPr algn="just"/>
            <a:r>
              <a:rPr lang="ru-RU" dirty="0">
                <a:solidFill>
                  <a:schemeClr val="tx1"/>
                </a:solidFill>
              </a:rPr>
              <a:t>Если руководитель отдал распоряжение в устной форме, то все равно нужны письменные доказательства. Например, отметка в протоколе совещания и подпись сотрудника об ознакомлении.</a:t>
            </a:r>
          </a:p>
          <a:p>
            <a:pPr algn="just"/>
            <a:r>
              <a:rPr lang="ru-RU" dirty="0">
                <a:solidFill>
                  <a:schemeClr val="tx1"/>
                </a:solidFill>
              </a:rPr>
              <a:t>Зафиксировать отказ нужно документально, актом об отказе или служебной запиской. После необходимо истребовать объяснения работника, выбрать взыскание и  его оформить. </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Можно ли привлечь сотрудника к дисциплинарной ответственности, если он отказался выполнить распоряжение руководителя</a:t>
            </a:r>
          </a:p>
        </p:txBody>
      </p:sp>
    </p:spTree>
    <p:extLst>
      <p:ext uri="{BB962C8B-B14F-4D97-AF65-F5344CB8AC3E}">
        <p14:creationId xmlns:p14="http://schemas.microsoft.com/office/powerpoint/2010/main" val="429368302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4"/>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№3</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lnSpc>
                <a:spcPct val="115000"/>
              </a:lnSpc>
              <a:spcAft>
                <a:spcPts val="1000"/>
              </a:spcAft>
            </a:pPr>
            <a:r>
              <a:rPr lang="ru-RU" sz="7200" dirty="0">
                <a:solidFill>
                  <a:schemeClr val="tx1"/>
                </a:solidFill>
                <a:ea typeface="Calibri"/>
                <a:cs typeface="Times New Roman"/>
              </a:rPr>
              <a:t>Работодатель обязан соблюдать процедуру привлечения к дисциплинарной ответственности: запросить у работника письменные объяснения по проступку, в течение трех рабочих дней ознакомить его с приказом о наложении дисциплинарного взыскания. </a:t>
            </a:r>
            <a:endParaRPr lang="ru-RU" sz="7200" dirty="0" smtClean="0">
              <a:solidFill>
                <a:schemeClr val="tx1"/>
              </a:solidFill>
              <a:ea typeface="Calibri"/>
              <a:cs typeface="Times New Roman"/>
            </a:endParaRPr>
          </a:p>
          <a:p>
            <a:pPr algn="just">
              <a:lnSpc>
                <a:spcPct val="115000"/>
              </a:lnSpc>
              <a:spcAft>
                <a:spcPts val="1000"/>
              </a:spcAft>
            </a:pPr>
            <a:r>
              <a:rPr lang="ru-RU" sz="7200" dirty="0" smtClean="0">
                <a:solidFill>
                  <a:schemeClr val="tx1"/>
                </a:solidFill>
                <a:ea typeface="Calibri"/>
                <a:cs typeface="Times New Roman"/>
              </a:rPr>
              <a:t>Во </a:t>
            </a:r>
            <a:r>
              <a:rPr lang="ru-RU" sz="7200" dirty="0">
                <a:solidFill>
                  <a:schemeClr val="tx1"/>
                </a:solidFill>
                <a:ea typeface="Calibri"/>
                <a:cs typeface="Times New Roman"/>
              </a:rPr>
              <a:t>время </a:t>
            </a:r>
            <a:r>
              <a:rPr lang="ru-RU" sz="7200" dirty="0" smtClean="0">
                <a:solidFill>
                  <a:schemeClr val="tx1"/>
                </a:solidFill>
                <a:ea typeface="Calibri"/>
                <a:cs typeface="Times New Roman"/>
              </a:rPr>
              <a:t>отпуска/больничного </a:t>
            </a:r>
            <a:r>
              <a:rPr lang="ru-RU" sz="7200" dirty="0">
                <a:solidFill>
                  <a:schemeClr val="tx1"/>
                </a:solidFill>
                <a:ea typeface="Calibri"/>
                <a:cs typeface="Times New Roman"/>
              </a:rPr>
              <a:t>сотрудник не обязан являться </a:t>
            </a:r>
            <a:r>
              <a:rPr lang="ru-RU" sz="7200" dirty="0" smtClean="0">
                <a:solidFill>
                  <a:schemeClr val="tx1"/>
                </a:solidFill>
                <a:ea typeface="Calibri"/>
                <a:cs typeface="Times New Roman"/>
              </a:rPr>
              <a:t>для </a:t>
            </a:r>
            <a:r>
              <a:rPr lang="ru-RU" sz="7200" dirty="0">
                <a:solidFill>
                  <a:schemeClr val="tx1"/>
                </a:solidFill>
                <a:ea typeface="Calibri"/>
                <a:cs typeface="Times New Roman"/>
              </a:rPr>
              <a:t>дачи объяснений или для ознакомления с приказом о привлечении к дисциплинарной ответственности. При этом неявку сотрудника в данном случае нельзя расценить как отказ от дачи объяснений или от ознакомления с приказом</a:t>
            </a:r>
            <a:r>
              <a:rPr lang="ru-RU" sz="7200" dirty="0" smtClean="0">
                <a:solidFill>
                  <a:schemeClr val="tx1"/>
                </a:solidFill>
                <a:ea typeface="Calibri"/>
                <a:cs typeface="Times New Roman"/>
              </a:rPr>
              <a:t>.</a:t>
            </a:r>
            <a:endParaRPr lang="ru-RU" sz="7200" dirty="0">
              <a:solidFill>
                <a:schemeClr val="tx1"/>
              </a:solidFill>
              <a:ea typeface="Calibri"/>
              <a:cs typeface="Times New Roman"/>
            </a:endParaRPr>
          </a:p>
          <a:p>
            <a:pPr algn="just">
              <a:lnSpc>
                <a:spcPct val="115000"/>
              </a:lnSpc>
              <a:spcAft>
                <a:spcPts val="1000"/>
              </a:spcAft>
            </a:pPr>
            <a:r>
              <a:rPr lang="ru-RU" sz="7200" dirty="0">
                <a:solidFill>
                  <a:schemeClr val="tx1"/>
                </a:solidFill>
                <a:ea typeface="Calibri"/>
                <a:cs typeface="Times New Roman"/>
              </a:rPr>
              <a:t>Рекомендуем дождаться выхода сотрудника из </a:t>
            </a:r>
            <a:r>
              <a:rPr lang="ru-RU" sz="7200" dirty="0" smtClean="0">
                <a:solidFill>
                  <a:schemeClr val="tx1"/>
                </a:solidFill>
                <a:ea typeface="Calibri"/>
                <a:cs typeface="Times New Roman"/>
              </a:rPr>
              <a:t>отпуска/больничного </a:t>
            </a:r>
            <a:r>
              <a:rPr lang="ru-RU" sz="7200" dirty="0">
                <a:solidFill>
                  <a:schemeClr val="tx1"/>
                </a:solidFill>
                <a:ea typeface="Calibri"/>
                <a:cs typeface="Times New Roman"/>
              </a:rPr>
              <a:t>и уже после этого привлекать к дисциплинарной ответственности. Течение месячного срока со дня обнаружения проступка прерывается на время </a:t>
            </a:r>
            <a:r>
              <a:rPr lang="ru-RU" sz="7200" dirty="0" smtClean="0">
                <a:solidFill>
                  <a:schemeClr val="tx1"/>
                </a:solidFill>
                <a:ea typeface="Calibri"/>
                <a:cs typeface="Times New Roman"/>
              </a:rPr>
              <a:t>отпуска/больничного. (</a:t>
            </a:r>
            <a:r>
              <a:rPr lang="ru-RU" sz="7200" dirty="0">
                <a:solidFill>
                  <a:schemeClr val="tx1"/>
                </a:solidFill>
                <a:ea typeface="Calibri"/>
                <a:cs typeface="Times New Roman"/>
              </a:rPr>
              <a:t>ст. 193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l"/>
            <a:r>
              <a:rPr lang="ru-RU" sz="2000" dirty="0" smtClean="0"/>
              <a:t>Можно ли привлечь работника к ответственности за дисциплинарный проступок в период отпуска, больничного</a:t>
            </a:r>
          </a:p>
          <a:p>
            <a:pPr algn="l"/>
            <a:endParaRPr lang="ru-RU" sz="2000" dirty="0"/>
          </a:p>
        </p:txBody>
      </p:sp>
    </p:spTree>
    <p:extLst>
      <p:ext uri="{BB962C8B-B14F-4D97-AF65-F5344CB8AC3E}">
        <p14:creationId xmlns:p14="http://schemas.microsoft.com/office/powerpoint/2010/main" val="383470842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№4</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ru-RU" dirty="0">
                <a:solidFill>
                  <a:schemeClr val="tx1"/>
                </a:solidFill>
              </a:rPr>
              <a:t>Нельзя применить дисциплинарное взыскание, если работник отказался работать в выходной или нерабочий праздничный день. Если сотрудник согласился на работу в выходной и расписался в приказе, а затем не вышел на работу без уважительной причины, работодатель вправе привлечь его к дисциплинарной ответственности (ст. 192 ТК, п. 35 Постановления № 2).</a:t>
            </a: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l"/>
            <a:r>
              <a:rPr lang="ru-RU" sz="2000" dirty="0"/>
              <a:t>Можно ли применить к сотруднику дисциплинарное взыскание, если он не вышел на работу в выходной или </a:t>
            </a:r>
            <a:r>
              <a:rPr lang="ru-RU" sz="2000" dirty="0" smtClean="0"/>
              <a:t>праздничный день</a:t>
            </a:r>
            <a:endParaRPr lang="ru-RU" sz="2000" dirty="0"/>
          </a:p>
        </p:txBody>
      </p:sp>
    </p:spTree>
    <p:extLst>
      <p:ext uri="{BB962C8B-B14F-4D97-AF65-F5344CB8AC3E}">
        <p14:creationId xmlns:p14="http://schemas.microsoft.com/office/powerpoint/2010/main" val="241989525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№5</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ru-RU" dirty="0" smtClean="0">
                <a:solidFill>
                  <a:schemeClr val="tx1"/>
                </a:solidFill>
              </a:rPr>
              <a:t>За отказ носить спецодежду можно применить к сотруднику дисциплинарное взыскание. </a:t>
            </a:r>
          </a:p>
          <a:p>
            <a:pPr algn="just"/>
            <a:r>
              <a:rPr lang="ru-RU" dirty="0" smtClean="0">
                <a:solidFill>
                  <a:schemeClr val="tx1"/>
                </a:solidFill>
              </a:rPr>
              <a:t>Он обязан соблюдать требования по охране и безопасности труда. Если он не соблюдает требования, это нарушение правил трудового распорядка (ст. 15, </a:t>
            </a:r>
            <a:r>
              <a:rPr lang="ru-RU" dirty="0" err="1" smtClean="0">
                <a:solidFill>
                  <a:schemeClr val="tx1"/>
                </a:solidFill>
              </a:rPr>
              <a:t>абз</a:t>
            </a:r>
            <a:r>
              <a:rPr lang="ru-RU" dirty="0" smtClean="0">
                <a:solidFill>
                  <a:schemeClr val="tx1"/>
                </a:solidFill>
              </a:rPr>
              <a:t>. 6 ч. 2 ст. 21 ТК).</a:t>
            </a:r>
          </a:p>
          <a:p>
            <a:pPr algn="just"/>
            <a:r>
              <a:rPr lang="ru-RU" dirty="0" smtClean="0">
                <a:solidFill>
                  <a:schemeClr val="tx1"/>
                </a:solidFill>
              </a:rPr>
              <a:t>Поэтому, если сотрудник работает без спецодежды, свои обязанности он выполняет ненадлежащим образом (ст. 192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l"/>
            <a:r>
              <a:rPr lang="ru-RU" sz="2000" dirty="0"/>
              <a:t>Можно ли применить к сотруднику дисциплинарное взыскание за отказ носить спецодежду</a:t>
            </a:r>
          </a:p>
        </p:txBody>
      </p:sp>
    </p:spTree>
    <p:extLst>
      <p:ext uri="{BB962C8B-B14F-4D97-AF65-F5344CB8AC3E}">
        <p14:creationId xmlns:p14="http://schemas.microsoft.com/office/powerpoint/2010/main" val="71954454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№6</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algn="just">
              <a:lnSpc>
                <a:spcPct val="115000"/>
              </a:lnSpc>
              <a:spcAft>
                <a:spcPts val="1000"/>
              </a:spcAft>
            </a:pPr>
            <a:r>
              <a:rPr lang="ru-RU" sz="5500" dirty="0">
                <a:solidFill>
                  <a:schemeClr val="tx1"/>
                </a:solidFill>
                <a:ea typeface="Calibri"/>
                <a:cs typeface="Times New Roman"/>
              </a:rPr>
              <a:t>Применить к сотруднику дисциплинарное взыскание, если он оскорбляет  сотрудников и некорректно себя ведет, можно в одном случае: если требование корректно вести себя  предусматривают должностные обязанности сотрудника. </a:t>
            </a:r>
            <a:endParaRPr lang="ru-RU" sz="5500" dirty="0" smtClean="0">
              <a:solidFill>
                <a:schemeClr val="tx1"/>
              </a:solidFill>
              <a:ea typeface="Calibri"/>
              <a:cs typeface="Times New Roman"/>
            </a:endParaRPr>
          </a:p>
          <a:p>
            <a:pPr algn="just">
              <a:lnSpc>
                <a:spcPct val="115000"/>
              </a:lnSpc>
              <a:spcAft>
                <a:spcPts val="1000"/>
              </a:spcAft>
            </a:pPr>
            <a:r>
              <a:rPr lang="ru-RU" sz="5500" dirty="0" smtClean="0">
                <a:solidFill>
                  <a:schemeClr val="tx1"/>
                </a:solidFill>
                <a:ea typeface="Calibri"/>
                <a:cs typeface="Times New Roman"/>
              </a:rPr>
              <a:t>Например</a:t>
            </a:r>
            <a:r>
              <a:rPr lang="ru-RU" sz="5500" dirty="0">
                <a:solidFill>
                  <a:schemeClr val="tx1"/>
                </a:solidFill>
                <a:ea typeface="Calibri"/>
                <a:cs typeface="Times New Roman"/>
              </a:rPr>
              <a:t>, это закрепляют Кодекс корпоративной этики или Правила общения с клиентами, Правила трудового распорядка, должностная инструкция или трудовой договор</a:t>
            </a:r>
            <a:r>
              <a:rPr lang="ru-RU" sz="5500" dirty="0" smtClean="0">
                <a:solidFill>
                  <a:schemeClr val="tx1"/>
                </a:solidFill>
                <a:ea typeface="Calibri"/>
                <a:cs typeface="Times New Roman"/>
              </a:rPr>
              <a:t>.</a:t>
            </a:r>
            <a:endParaRPr lang="ru-RU" sz="5500" dirty="0">
              <a:solidFill>
                <a:schemeClr val="tx1"/>
              </a:solidFill>
              <a:ea typeface="Calibri"/>
              <a:cs typeface="Times New Roman"/>
            </a:endParaRPr>
          </a:p>
          <a:p>
            <a:pPr algn="just">
              <a:lnSpc>
                <a:spcPct val="115000"/>
              </a:lnSpc>
              <a:spcAft>
                <a:spcPts val="1000"/>
              </a:spcAft>
            </a:pPr>
            <a:r>
              <a:rPr lang="ru-RU" sz="5500" dirty="0">
                <a:solidFill>
                  <a:schemeClr val="tx1"/>
                </a:solidFill>
                <a:ea typeface="Calibri"/>
                <a:cs typeface="Times New Roman"/>
              </a:rPr>
              <a:t>Работодатель может уволить сотрудника по пункту 5 части 1 статьи 81 </a:t>
            </a:r>
            <a:r>
              <a:rPr lang="ru-RU" sz="5500" dirty="0" smtClean="0">
                <a:solidFill>
                  <a:schemeClr val="tx1"/>
                </a:solidFill>
                <a:ea typeface="Calibri"/>
                <a:cs typeface="Times New Roman"/>
              </a:rPr>
              <a:t>ТК (неоднократное неисполнение работником без уважительных причин трудовых обязанностей), если </a:t>
            </a:r>
            <a:r>
              <a:rPr lang="ru-RU" sz="5500" dirty="0">
                <a:solidFill>
                  <a:schemeClr val="tx1"/>
                </a:solidFill>
                <a:ea typeface="Calibri"/>
                <a:cs typeface="Times New Roman"/>
              </a:rPr>
              <a:t>он уже имеет неснятое или непогашенное дисциплинарное взыскание и продолжает совершать оскорбительные или иные некорректные поступки (письмо Минтруда от 16.09.2016 № 14-2/В-888). </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l">
              <a:lnSpc>
                <a:spcPct val="115000"/>
              </a:lnSpc>
              <a:spcAft>
                <a:spcPts val="1000"/>
              </a:spcAft>
            </a:pPr>
            <a:r>
              <a:rPr lang="ru-RU" sz="2000" dirty="0">
                <a:ea typeface="Calibri"/>
                <a:cs typeface="Times New Roman"/>
              </a:rPr>
              <a:t>Можно ли применить к сотруднику дисциплинарное взыскание, если он оскорбляет </a:t>
            </a:r>
            <a:r>
              <a:rPr lang="ru-RU" sz="2000" dirty="0" smtClean="0">
                <a:ea typeface="Calibri"/>
                <a:cs typeface="Times New Roman"/>
              </a:rPr>
              <a:t>других </a:t>
            </a:r>
            <a:r>
              <a:rPr lang="ru-RU" sz="2000" dirty="0">
                <a:ea typeface="Calibri"/>
                <a:cs typeface="Times New Roman"/>
              </a:rPr>
              <a:t>сотрудников</a:t>
            </a:r>
          </a:p>
        </p:txBody>
      </p:sp>
    </p:spTree>
    <p:extLst>
      <p:ext uri="{BB962C8B-B14F-4D97-AF65-F5344CB8AC3E}">
        <p14:creationId xmlns:p14="http://schemas.microsoft.com/office/powerpoint/2010/main" val="380364327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№7</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ru-RU" dirty="0" smtClean="0">
                <a:solidFill>
                  <a:schemeClr val="tx1"/>
                </a:solidFill>
              </a:rPr>
              <a:t>Можно применить к сотруднику дисциплинарное взыскание, если он в течение рабочего дня решает личные вопросы. На работе сотрудник должен исполнять должностные обязанности, которые устанавливает трудовой договор. Сотрудник не вправе использовать рабочее время в других целях (ст. 21 ТК). </a:t>
            </a:r>
          </a:p>
          <a:p>
            <a:pPr algn="just"/>
            <a:endParaRPr lang="ru-RU" dirty="0" smtClean="0">
              <a:solidFill>
                <a:schemeClr val="tx1"/>
              </a:solidFill>
            </a:endParaRPr>
          </a:p>
          <a:p>
            <a:pPr algn="just"/>
            <a:r>
              <a:rPr lang="ru-RU" dirty="0" smtClean="0">
                <a:solidFill>
                  <a:schemeClr val="tx1"/>
                </a:solidFill>
              </a:rPr>
              <a:t>Время отдыха сотрудник может использовать по своему усмотрению. В это время он вправе заниматься отвлеченными от работы делами и отлучаться, в том числе покидать территорию организации (ст. 106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just"/>
            <a:r>
              <a:rPr lang="ru-RU" sz="2000" dirty="0"/>
              <a:t>Можно ли применить к сотруднику дисциплинарное взыскание, если он в течение рабочего дня решает личные вопросы</a:t>
            </a:r>
          </a:p>
        </p:txBody>
      </p:sp>
    </p:spTree>
    <p:extLst>
      <p:ext uri="{BB962C8B-B14F-4D97-AF65-F5344CB8AC3E}">
        <p14:creationId xmlns:p14="http://schemas.microsoft.com/office/powerpoint/2010/main" val="27261933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№8</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2232248"/>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ru-RU" dirty="0">
                <a:solidFill>
                  <a:schemeClr val="tx1"/>
                </a:solidFill>
              </a:rPr>
              <a:t>Изменить меру дисциплинарного взыскания, которую работодатель применил к сотруднику, суд не может. Выбирает меру взыскания работодатель (ч. 1 ст. 192 ТК).</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r>
              <a:rPr lang="ru-RU" sz="2000" dirty="0"/>
              <a:t>Может ли суд изменить меру дисциплинарного взыскания, которую работодатель применил к сотруднику</a:t>
            </a:r>
          </a:p>
        </p:txBody>
      </p:sp>
    </p:spTree>
    <p:extLst>
      <p:ext uri="{BB962C8B-B14F-4D97-AF65-F5344CB8AC3E}">
        <p14:creationId xmlns:p14="http://schemas.microsoft.com/office/powerpoint/2010/main" val="157835314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569" y="0"/>
            <a:ext cx="9719585" cy="7296169"/>
          </a:xfrm>
          <a:prstGeom prst="rect">
            <a:avLst/>
          </a:prstGeom>
        </p:spPr>
      </p:pic>
      <p:sp>
        <p:nvSpPr>
          <p:cNvPr id="2" name="Заголовок 1"/>
          <p:cNvSpPr>
            <a:spLocks noGrp="1"/>
          </p:cNvSpPr>
          <p:nvPr>
            <p:ph type="ctrTitle"/>
          </p:nvPr>
        </p:nvSpPr>
        <p:spPr>
          <a:xfrm>
            <a:off x="827584" y="404665"/>
            <a:ext cx="8136904" cy="792088"/>
          </a:xfrm>
        </p:spPr>
        <p:style>
          <a:lnRef idx="0">
            <a:scrgbClr r="0" g="0" b="0"/>
          </a:lnRef>
          <a:fillRef idx="1002">
            <a:schemeClr val="lt2"/>
          </a:fillRef>
          <a:effectRef idx="0">
            <a:scrgbClr r="0" g="0" b="0"/>
          </a:effectRef>
          <a:fontRef idx="major"/>
        </p:style>
        <p:txBody>
          <a:bodyPr>
            <a:normAutofit fontScale="90000"/>
          </a:bodyPr>
          <a:lstStyle/>
          <a:p>
            <a:r>
              <a:rPr lang="ru-RU" sz="3100" dirty="0" smtClean="0"/>
              <a:t/>
            </a:r>
            <a:br>
              <a:rPr lang="ru-RU" sz="3100" dirty="0" smtClean="0"/>
            </a:br>
            <a:r>
              <a:rPr lang="ru-RU" sz="3100" dirty="0" smtClean="0"/>
              <a:t/>
            </a:r>
            <a:br>
              <a:rPr lang="ru-RU" sz="3100" dirty="0" smtClean="0"/>
            </a:br>
            <a:r>
              <a:rPr lang="ru-RU" sz="3100" dirty="0" smtClean="0"/>
              <a:t/>
            </a:r>
            <a:br>
              <a:rPr lang="ru-RU" sz="3100" dirty="0" smtClean="0"/>
            </a:br>
            <a:r>
              <a:rPr lang="ru-RU"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СИТУАЦИЯ №9</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ru-RU" sz="3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ru-RU" sz="3100" dirty="0" smtClean="0"/>
              <a:t/>
            </a:r>
            <a:br>
              <a:rPr lang="ru-RU" sz="3100" dirty="0" smtClean="0"/>
            </a:br>
            <a:r>
              <a:rPr lang="ru-RU" sz="2000" dirty="0"/>
              <a:t/>
            </a:r>
            <a:br>
              <a:rPr lang="ru-RU" sz="2000" dirty="0"/>
            </a:br>
            <a:endParaRPr lang="ru-RU" sz="2000" dirty="0"/>
          </a:p>
        </p:txBody>
      </p:sp>
      <p:sp>
        <p:nvSpPr>
          <p:cNvPr id="3" name="Подзаголовок 2"/>
          <p:cNvSpPr>
            <a:spLocks noGrp="1"/>
          </p:cNvSpPr>
          <p:nvPr>
            <p:ph type="subTitle" idx="1"/>
          </p:nvPr>
        </p:nvSpPr>
        <p:spPr>
          <a:xfrm>
            <a:off x="827584" y="2852936"/>
            <a:ext cx="8064896" cy="4104456"/>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r>
              <a:rPr lang="ru-RU" dirty="0" smtClean="0">
                <a:solidFill>
                  <a:schemeClr val="tx1"/>
                </a:solidFill>
              </a:rPr>
              <a:t>Дисциплинарное взыскание действует один год со дня применения, если в этот период работник не получил новое взыскание. Если работник провинится еще раз в период взыскания, срок увеличивается до момента окончания последнего наказания (ст. 194 ТК).</a:t>
            </a:r>
          </a:p>
          <a:p>
            <a:pPr algn="just"/>
            <a:endParaRPr lang="ru-RU" dirty="0" smtClean="0">
              <a:solidFill>
                <a:schemeClr val="tx1"/>
              </a:solidFill>
            </a:endParaRPr>
          </a:p>
          <a:p>
            <a:pPr algn="just"/>
            <a:r>
              <a:rPr lang="ru-RU" dirty="0" smtClean="0">
                <a:solidFill>
                  <a:schemeClr val="tx1"/>
                </a:solidFill>
              </a:rPr>
              <a:t>Однако сотрудник вправе обратиться к работодателю с просьбой снять взыскание досрочно. Для этого он должен составить и подписать заявление о снятии дисциплинарного взыскания. Если работодатель принял решение снять взыскание досрочно, нужно оформить соответствующий приказ. Он подтвердит, что у работника нет взысканий.</a:t>
            </a:r>
          </a:p>
          <a:p>
            <a:pPr algn="just"/>
            <a:endParaRPr lang="ru-RU" dirty="0" smtClean="0">
              <a:solidFill>
                <a:schemeClr val="tx1"/>
              </a:solidFill>
            </a:endParaRPr>
          </a:p>
          <a:p>
            <a:pPr algn="just"/>
            <a:r>
              <a:rPr lang="ru-RU" dirty="0" smtClean="0">
                <a:solidFill>
                  <a:schemeClr val="tx1"/>
                </a:solidFill>
              </a:rPr>
              <a:t>Работодатель вправе досрочно снять как одно, так и несколько дисциплинарных взысканий.</a:t>
            </a:r>
          </a:p>
          <a:p>
            <a:pPr algn="just"/>
            <a:endParaRPr lang="ru-RU" dirty="0">
              <a:solidFill>
                <a:schemeClr val="tx1"/>
              </a:solidFill>
            </a:endParaRPr>
          </a:p>
        </p:txBody>
      </p:sp>
      <p:sp>
        <p:nvSpPr>
          <p:cNvPr id="5" name="Заголовок 1"/>
          <p:cNvSpPr txBox="1">
            <a:spLocks/>
          </p:cNvSpPr>
          <p:nvPr/>
        </p:nvSpPr>
        <p:spPr>
          <a:xfrm>
            <a:off x="827584" y="1403982"/>
            <a:ext cx="8136904" cy="110998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nSpc>
                <a:spcPct val="115000"/>
              </a:lnSpc>
              <a:spcAft>
                <a:spcPts val="1000"/>
              </a:spcAft>
            </a:pPr>
            <a:r>
              <a:rPr lang="ru-RU" sz="2000" dirty="0">
                <a:ea typeface="Calibri"/>
                <a:cs typeface="Times New Roman"/>
              </a:rPr>
              <a:t>В течение какого срока действует дисциплинарное взыскание к сотруднику</a:t>
            </a:r>
          </a:p>
        </p:txBody>
      </p:sp>
    </p:spTree>
    <p:extLst>
      <p:ext uri="{BB962C8B-B14F-4D97-AF65-F5344CB8AC3E}">
        <p14:creationId xmlns:p14="http://schemas.microsoft.com/office/powerpoint/2010/main" val="145480063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256</TotalTime>
  <Words>2785</Words>
  <Application>Microsoft Office PowerPoint</Application>
  <PresentationFormat>Экран (4:3)</PresentationFormat>
  <Paragraphs>200</Paragraphs>
  <Slides>29</Slides>
  <Notes>29</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  СИТУАЦИЯ №1   </vt:lpstr>
      <vt:lpstr>  СИТУАЦИЯ №2   </vt:lpstr>
      <vt:lpstr>  СИТУАЦИЯ №3   </vt:lpstr>
      <vt:lpstr>   СИТУАЦИЯ №4    </vt:lpstr>
      <vt:lpstr>   СИТУАЦИЯ №5    </vt:lpstr>
      <vt:lpstr>   СИТУАЦИЯ №6    </vt:lpstr>
      <vt:lpstr>   СИТУАЦИЯ №7    </vt:lpstr>
      <vt:lpstr>   СИТУАЦИЯ №8    </vt:lpstr>
      <vt:lpstr>   СИТУАЦИЯ №9    </vt:lpstr>
      <vt:lpstr>   СИТУАЦИЯ №10   </vt:lpstr>
      <vt:lpstr>   СИТУАЦИЯ №11    </vt:lpstr>
      <vt:lpstr>   СИТУАЦИЯ №12    </vt:lpstr>
      <vt:lpstr>   СИТУАЦИЯ №13    </vt:lpstr>
      <vt:lpstr>   СИТУАЦИЯ №14    </vt:lpstr>
      <vt:lpstr>  СИТУАЦИЯ №15   </vt:lpstr>
      <vt:lpstr>   СИТУАЦИЯ №16    </vt:lpstr>
      <vt:lpstr>   СИТУАЦИЯ №17    </vt:lpstr>
      <vt:lpstr>   СИТУАЦИЯ №18  </vt:lpstr>
      <vt:lpstr>   СИТУАЦИЯ №19   </vt:lpstr>
      <vt:lpstr> СИТУАЦИЯ №20 </vt:lpstr>
      <vt:lpstr> СИТУАЦИЯ №21  </vt:lpstr>
      <vt:lpstr> СИТУАЦИЯ №22  </vt:lpstr>
      <vt:lpstr> СИТУАЦИЯ №23  </vt:lpstr>
      <vt:lpstr> СИТУАЦИЯ №24  </vt:lpstr>
      <vt:lpstr> СИТУАЦИЯ №25 </vt:lpstr>
      <vt:lpstr> СИТУАЦИЯ №26  </vt:lpstr>
      <vt:lpstr> СИТУАЦИЯ №27  </vt:lpstr>
      <vt:lpstr> СИТУАЦИЯ №28  </vt:lpstr>
      <vt:lpstr> СИТУАЦИЯ №29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СИТУАЦИЯ  </dc:title>
  <dc:creator>Федотова Любовь Сергеевна</dc:creator>
  <cp:lastModifiedBy>Федотова Любовь Сергеевна</cp:lastModifiedBy>
  <cp:revision>96</cp:revision>
  <dcterms:created xsi:type="dcterms:W3CDTF">2023-11-17T04:29:28Z</dcterms:created>
  <dcterms:modified xsi:type="dcterms:W3CDTF">2023-11-21T05:40:15Z</dcterms:modified>
</cp:coreProperties>
</file>